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4" r:id="rId5"/>
    <p:sldId id="292" r:id="rId6"/>
    <p:sldId id="276" r:id="rId7"/>
    <p:sldId id="293" r:id="rId8"/>
    <p:sldId id="297" r:id="rId9"/>
    <p:sldId id="299" r:id="rId10"/>
    <p:sldId id="298" r:id="rId11"/>
    <p:sldId id="290" r:id="rId12"/>
    <p:sldId id="291" r:id="rId13"/>
  </p:sldIdLst>
  <p:sldSz cx="9144000" cy="6858000" type="screen4x3"/>
  <p:notesSz cx="6858000" cy="9144000"/>
  <p:custDataLst>
    <p:tags r:id="rId14"/>
  </p:custDataLst>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BFB19"/>
    <a:srgbClr val="FFCC00"/>
    <a:srgbClr val="009900"/>
    <a:srgbClr val="ECB2E1"/>
    <a:srgbClr val="0000FF"/>
    <a:srgbClr val="CC00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A579327F-23D6-4310-B57D-47567C09B2BA}" type="slidenum">
              <a:rPr lang="vi-VN"/>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07CA76C6-B2E2-427C-9BF1-D2B8352B2647}" type="slidenum">
              <a:rPr lang="vi-VN"/>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D51DFC19-BE11-49A7-96A3-82E92E93DEFB}" type="slidenum">
              <a:rPr lang="vi-VN"/>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DC8B0C00-F018-4EE3-B750-F9F2F61A7189}" type="slidenum">
              <a:rPr lang="vi-VN"/>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F77D6C05-E04E-417A-A48B-1CB98DECDAD1}" type="slidenum">
              <a:rPr lang="vi-VN"/>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D95475AF-CD6E-43D1-BB9A-20D47CA059E7}" type="slidenum">
              <a:rPr lang="vi-VN"/>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vi-VN"/>
          </a:p>
        </p:txBody>
      </p:sp>
      <p:sp>
        <p:nvSpPr>
          <p:cNvPr id="8" name="Footer Placeholder 7"/>
          <p:cNvSpPr>
            <a:spLocks noGrp="1"/>
          </p:cNvSpPr>
          <p:nvPr>
            <p:ph type="ftr" sz="quarter" idx="11"/>
          </p:nvPr>
        </p:nvSpPr>
        <p:spPr/>
        <p:txBody>
          <a:bodyPr/>
          <a:lstStyle>
            <a:lvl1pPr>
              <a:defRPr/>
            </a:lvl1pPr>
          </a:lstStyle>
          <a:p>
            <a:endParaRPr lang="vi-VN"/>
          </a:p>
        </p:txBody>
      </p:sp>
      <p:sp>
        <p:nvSpPr>
          <p:cNvPr id="9" name="Slide Number Placeholder 8"/>
          <p:cNvSpPr>
            <a:spLocks noGrp="1"/>
          </p:cNvSpPr>
          <p:nvPr>
            <p:ph type="sldNum" sz="quarter" idx="12"/>
          </p:nvPr>
        </p:nvSpPr>
        <p:spPr/>
        <p:txBody>
          <a:bodyPr/>
          <a:lstStyle>
            <a:lvl1pPr>
              <a:defRPr/>
            </a:lvl1pPr>
          </a:lstStyle>
          <a:p>
            <a:fld id="{83118CE1-9C25-4AB5-80A1-EBA0A4D6583C}" type="slidenum">
              <a:rPr lang="vi-VN"/>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vi-VN"/>
          </a:p>
        </p:txBody>
      </p:sp>
      <p:sp>
        <p:nvSpPr>
          <p:cNvPr id="4" name="Footer Placeholder 3"/>
          <p:cNvSpPr>
            <a:spLocks noGrp="1"/>
          </p:cNvSpPr>
          <p:nvPr>
            <p:ph type="ftr" sz="quarter" idx="11"/>
          </p:nvPr>
        </p:nvSpPr>
        <p:spPr/>
        <p:txBody>
          <a:bodyPr/>
          <a:lstStyle>
            <a:lvl1pPr>
              <a:defRPr/>
            </a:lvl1pPr>
          </a:lstStyle>
          <a:p>
            <a:endParaRPr lang="vi-VN"/>
          </a:p>
        </p:txBody>
      </p:sp>
      <p:sp>
        <p:nvSpPr>
          <p:cNvPr id="5" name="Slide Number Placeholder 4"/>
          <p:cNvSpPr>
            <a:spLocks noGrp="1"/>
          </p:cNvSpPr>
          <p:nvPr>
            <p:ph type="sldNum" sz="quarter" idx="12"/>
          </p:nvPr>
        </p:nvSpPr>
        <p:spPr/>
        <p:txBody>
          <a:bodyPr/>
          <a:lstStyle>
            <a:lvl1pPr>
              <a:defRPr/>
            </a:lvl1pPr>
          </a:lstStyle>
          <a:p>
            <a:fld id="{540C81D4-6A00-420B-A8D7-3E9802CB2ED0}" type="slidenum">
              <a:rPr lang="vi-VN"/>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vi-VN"/>
          </a:p>
        </p:txBody>
      </p:sp>
      <p:sp>
        <p:nvSpPr>
          <p:cNvPr id="3" name="Footer Placeholder 2"/>
          <p:cNvSpPr>
            <a:spLocks noGrp="1"/>
          </p:cNvSpPr>
          <p:nvPr>
            <p:ph type="ftr" sz="quarter" idx="11"/>
          </p:nvPr>
        </p:nvSpPr>
        <p:spPr/>
        <p:txBody>
          <a:bodyPr/>
          <a:lstStyle>
            <a:lvl1pPr>
              <a:defRPr/>
            </a:lvl1pPr>
          </a:lstStyle>
          <a:p>
            <a:endParaRPr lang="vi-VN"/>
          </a:p>
        </p:txBody>
      </p:sp>
      <p:sp>
        <p:nvSpPr>
          <p:cNvPr id="4" name="Slide Number Placeholder 3"/>
          <p:cNvSpPr>
            <a:spLocks noGrp="1"/>
          </p:cNvSpPr>
          <p:nvPr>
            <p:ph type="sldNum" sz="quarter" idx="12"/>
          </p:nvPr>
        </p:nvSpPr>
        <p:spPr/>
        <p:txBody>
          <a:bodyPr/>
          <a:lstStyle>
            <a:lvl1pPr>
              <a:defRPr/>
            </a:lvl1pPr>
          </a:lstStyle>
          <a:p>
            <a:fld id="{28C5CB52-566A-44A4-BC8C-ACE3B2B6764D}" type="slidenum">
              <a:rPr lang="vi-VN"/>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7465E254-44E6-40C1-B84C-7F29614E7EAB}" type="slidenum">
              <a:rPr lang="vi-VN"/>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1ABE5BC7-F6BA-4859-B137-9BF37575B91A}" type="slidenum">
              <a:rPr lang="vi-VN"/>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6F528D3-CA87-4C1B-ADB8-D26B89F8D601}" type="slidenum">
              <a:rPr lang="vi-VN"/>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thegioibongda.com/thu-vien-anh/Hinh-anh-khet-let-tren-san-Chi-Lang-118ab5.html"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1" name="Picture 29" descr="44jres0[1]"/>
          <p:cNvPicPr>
            <a:picLocks noChangeAspect="1" noChangeArrowheads="1"/>
          </p:cNvPicPr>
          <p:nvPr/>
        </p:nvPicPr>
        <p:blipFill>
          <a:blip r:embed="rId2"/>
          <a:srcRect/>
          <a:stretch>
            <a:fillRect/>
          </a:stretch>
        </p:blipFill>
        <p:spPr bwMode="auto">
          <a:xfrm>
            <a:off x="0" y="0"/>
            <a:ext cx="9296400" cy="7010400"/>
          </a:xfrm>
          <a:prstGeom prst="rect">
            <a:avLst/>
          </a:prstGeom>
          <a:noFill/>
        </p:spPr>
      </p:pic>
      <p:sp>
        <p:nvSpPr>
          <p:cNvPr id="3093" name="Text Box 21"/>
          <p:cNvSpPr txBox="1">
            <a:spLocks noChangeArrowheads="1"/>
          </p:cNvSpPr>
          <p:nvPr/>
        </p:nvSpPr>
        <p:spPr bwMode="auto">
          <a:xfrm>
            <a:off x="3886200" y="5119688"/>
            <a:ext cx="4343400" cy="519112"/>
          </a:xfrm>
          <a:prstGeom prst="rect">
            <a:avLst/>
          </a:prstGeom>
          <a:noFill/>
          <a:ln w="9525">
            <a:noFill/>
            <a:miter lim="800000"/>
            <a:headEnd/>
            <a:tailEnd/>
          </a:ln>
          <a:effectLst/>
        </p:spPr>
        <p:txBody>
          <a:bodyPr>
            <a:spAutoFit/>
          </a:bodyPr>
          <a:lstStyle/>
          <a:p>
            <a:pPr>
              <a:spcBef>
                <a:spcPct val="50000"/>
              </a:spcBef>
            </a:pPr>
            <a:r>
              <a:rPr lang="en-US" sz="2800" b="1" dirty="0">
                <a:solidFill>
                  <a:srgbClr val="0000FF"/>
                </a:solidFill>
                <a:latin typeface="Times New Roman" pitchFamily="18" charset="0"/>
              </a:rPr>
              <a:t>               </a:t>
            </a:r>
          </a:p>
        </p:txBody>
      </p:sp>
      <p:sp>
        <p:nvSpPr>
          <p:cNvPr id="3094" name="Text Box 22">
            <a:hlinkClick r:id="rId3" action="ppaction://hlinksldjump"/>
          </p:cNvPr>
          <p:cNvSpPr txBox="1">
            <a:spLocks noChangeArrowheads="1"/>
          </p:cNvSpPr>
          <p:nvPr/>
        </p:nvSpPr>
        <p:spPr bwMode="auto">
          <a:xfrm>
            <a:off x="152400" y="304800"/>
            <a:ext cx="5943600" cy="954107"/>
          </a:xfrm>
          <a:prstGeom prst="rect">
            <a:avLst/>
          </a:prstGeom>
          <a:noFill/>
          <a:ln w="9525">
            <a:noFill/>
            <a:miter lim="800000"/>
            <a:headEnd/>
            <a:tailEnd/>
          </a:ln>
          <a:effectLst/>
        </p:spPr>
        <p:txBody>
          <a:bodyPr>
            <a:spAutoFit/>
          </a:bodyPr>
          <a:lstStyle/>
          <a:p>
            <a:pPr algn="ctr">
              <a:spcBef>
                <a:spcPct val="50000"/>
              </a:spcBef>
            </a:pPr>
            <a:r>
              <a:rPr lang="en-US" sz="2800" b="1" dirty="0" smtClean="0">
                <a:latin typeface="Times New Roman" pitchFamily="18" charset="0"/>
              </a:rPr>
              <a:t>      </a:t>
            </a:r>
            <a:r>
              <a:rPr lang="en-US" sz="2800" b="1" dirty="0">
                <a:solidFill>
                  <a:srgbClr val="FF0000"/>
                </a:solidFill>
                <a:latin typeface="Times New Roman" pitchFamily="18" charset="0"/>
              </a:rPr>
              <a:t>TRƯỜNG </a:t>
            </a:r>
            <a:r>
              <a:rPr lang="en-US" sz="2800" b="1" dirty="0" err="1" smtClean="0">
                <a:solidFill>
                  <a:srgbClr val="FF0000"/>
                </a:solidFill>
                <a:latin typeface="Times New Roman" pitchFamily="18" charset="0"/>
              </a:rPr>
              <a:t>TRƯỜNG</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TiỂU</a:t>
            </a:r>
            <a:r>
              <a:rPr lang="en-US" sz="2800" b="1" dirty="0" smtClean="0">
                <a:solidFill>
                  <a:srgbClr val="FF0000"/>
                </a:solidFill>
                <a:latin typeface="Times New Roman" pitchFamily="18" charset="0"/>
              </a:rPr>
              <a:t> HỌC ÁI MỘ A</a:t>
            </a:r>
            <a:r>
              <a:rPr lang="en-US" sz="2400" b="1" dirty="0" smtClean="0">
                <a:solidFill>
                  <a:srgbClr val="FF0000"/>
                </a:solidFill>
                <a:latin typeface="Times New Roman" pitchFamily="18" charset="0"/>
              </a:rPr>
              <a:t> </a:t>
            </a:r>
            <a:endParaRPr lang="en-US" sz="2400" b="1" dirty="0">
              <a:solidFill>
                <a:srgbClr val="FF0000"/>
              </a:solidFill>
              <a:latin typeface="Times New Roman" pitchFamily="18" charset="0"/>
            </a:endParaRPr>
          </a:p>
        </p:txBody>
      </p:sp>
      <p:sp>
        <p:nvSpPr>
          <p:cNvPr id="3095" name="WordArt 23"/>
          <p:cNvSpPr>
            <a:spLocks noChangeArrowheads="1" noChangeShapeType="1" noTextEdit="1"/>
          </p:cNvSpPr>
          <p:nvPr/>
        </p:nvSpPr>
        <p:spPr bwMode="auto">
          <a:xfrm>
            <a:off x="4038600" y="1905000"/>
            <a:ext cx="3657600" cy="914400"/>
          </a:xfrm>
          <a:prstGeom prst="rect">
            <a:avLst/>
          </a:prstGeom>
        </p:spPr>
        <p:txBody>
          <a:bodyPr wrap="none" fromWordArt="1">
            <a:prstTxWarp prst="textCascadeUp">
              <a:avLst>
                <a:gd name="adj" fmla="val 52338"/>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4800" b="1" kern="10">
                <a:ln w="9525">
                  <a:round/>
                  <a:headEnd/>
                  <a:tailEnd/>
                </a:ln>
                <a:gradFill rotWithShape="0">
                  <a:gsLst>
                    <a:gs pos="0">
                      <a:srgbClr val="FFE701"/>
                    </a:gs>
                    <a:gs pos="100000">
                      <a:srgbClr val="FE3E02"/>
                    </a:gs>
                  </a:gsLst>
                  <a:lin ang="5400000" scaled="1"/>
                </a:gradFill>
                <a:latin typeface=".VnTime"/>
              </a:rPr>
              <a:t>TËp ®äc líp 3 </a:t>
            </a:r>
          </a:p>
        </p:txBody>
      </p:sp>
      <p:sp>
        <p:nvSpPr>
          <p:cNvPr id="3096" name="WordArt 24"/>
          <p:cNvSpPr>
            <a:spLocks noChangeArrowheads="1" noChangeShapeType="1" noTextEdit="1"/>
          </p:cNvSpPr>
          <p:nvPr/>
        </p:nvSpPr>
        <p:spPr bwMode="auto">
          <a:xfrm>
            <a:off x="3733800" y="3048000"/>
            <a:ext cx="4191000" cy="10668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0000"/>
                </a:solidFill>
                <a:effectLst>
                  <a:outerShdw dist="45791" dir="2021404" algn="ctr" rotWithShape="0">
                    <a:srgbClr val="B2B2B2">
                      <a:alpha val="80000"/>
                    </a:srgbClr>
                  </a:outerShdw>
                </a:effectLst>
                <a:latin typeface="Times New Roman"/>
                <a:cs typeface="Times New Roman"/>
              </a:rPr>
              <a:t> Cuốn sổ tay</a:t>
            </a:r>
          </a:p>
        </p:txBody>
      </p:sp>
      <p:sp>
        <p:nvSpPr>
          <p:cNvPr id="3097" name="Rectangle 25"/>
          <p:cNvSpPr>
            <a:spLocks noChangeArrowheads="1"/>
          </p:cNvSpPr>
          <p:nvPr/>
        </p:nvSpPr>
        <p:spPr bwMode="auto">
          <a:xfrm>
            <a:off x="4419600" y="4573588"/>
            <a:ext cx="4605748" cy="523220"/>
          </a:xfrm>
          <a:prstGeom prst="rect">
            <a:avLst/>
          </a:prstGeom>
          <a:noFill/>
          <a:ln w="9525">
            <a:noFill/>
            <a:miter lim="800000"/>
            <a:headEnd/>
            <a:tailEnd/>
          </a:ln>
          <a:effectLst/>
        </p:spPr>
        <p:txBody>
          <a:bodyPr wrap="none">
            <a:spAutoFit/>
          </a:bodyPr>
          <a:lstStyle/>
          <a:p>
            <a:pPr>
              <a:spcBef>
                <a:spcPct val="50000"/>
              </a:spcBef>
            </a:pPr>
            <a:r>
              <a:rPr lang="en-US" sz="2800" b="1" i="1" dirty="0" err="1" smtClean="0">
                <a:solidFill>
                  <a:srgbClr val="0000FF"/>
                </a:solidFill>
                <a:latin typeface="Times New Roman" pitchFamily="18" charset="0"/>
              </a:rPr>
              <a:t>Giáo</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viên</a:t>
            </a:r>
            <a:r>
              <a:rPr lang="en-US" sz="2800" b="1" i="1" dirty="0" smtClean="0">
                <a:solidFill>
                  <a:srgbClr val="0000FF"/>
                </a:solidFill>
                <a:latin typeface="Times New Roman" pitchFamily="18" charset="0"/>
              </a:rPr>
              <a:t> : </a:t>
            </a:r>
            <a:r>
              <a:rPr lang="en-US" sz="2800" b="1" i="1" dirty="0" err="1" smtClean="0">
                <a:solidFill>
                  <a:srgbClr val="0000FF"/>
                </a:solidFill>
                <a:latin typeface="Times New Roman" pitchFamily="18" charset="0"/>
              </a:rPr>
              <a:t>Nguyễn</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Thị</a:t>
            </a:r>
            <a:r>
              <a:rPr lang="en-US" sz="2800" b="1" i="1" dirty="0" smtClean="0">
                <a:solidFill>
                  <a:srgbClr val="0000FF"/>
                </a:solidFill>
                <a:latin typeface="Times New Roman" pitchFamily="18" charset="0"/>
              </a:rPr>
              <a:t> </a:t>
            </a:r>
            <a:r>
              <a:rPr lang="en-US" sz="2800" b="1" i="1" smtClean="0">
                <a:solidFill>
                  <a:srgbClr val="0000FF"/>
                </a:solidFill>
                <a:latin typeface="Times New Roman" pitchFamily="18" charset="0"/>
              </a:rPr>
              <a:t>Oanh</a:t>
            </a:r>
            <a:endParaRPr lang="en-US" sz="2800" b="1" dirty="0">
              <a:solidFill>
                <a:srgbClr val="0000FF"/>
              </a:solidFill>
              <a:latin typeface="Times New Roman" pitchFamily="18" charset="0"/>
            </a:endParaRPr>
          </a:p>
        </p:txBody>
      </p:sp>
      <p:pic>
        <p:nvPicPr>
          <p:cNvPr id="3098" name="Picture 26" descr="ong động"/>
          <p:cNvPicPr>
            <a:picLocks noChangeAspect="1" noChangeArrowheads="1" noCrop="1"/>
          </p:cNvPicPr>
          <p:nvPr/>
        </p:nvPicPr>
        <p:blipFill>
          <a:blip r:embed="rId4"/>
          <a:srcRect/>
          <a:stretch>
            <a:fillRect/>
          </a:stretch>
        </p:blipFill>
        <p:spPr bwMode="auto">
          <a:xfrm>
            <a:off x="1676400" y="3648075"/>
            <a:ext cx="1333500" cy="1000125"/>
          </a:xfrm>
          <a:prstGeom prst="rect">
            <a:avLst/>
          </a:prstGeom>
          <a:noFill/>
        </p:spPr>
      </p:pic>
      <p:pic>
        <p:nvPicPr>
          <p:cNvPr id="3099" name="Picture 27" descr="ong động"/>
          <p:cNvPicPr>
            <a:picLocks noChangeAspect="1" noChangeArrowheads="1" noCrop="1"/>
          </p:cNvPicPr>
          <p:nvPr/>
        </p:nvPicPr>
        <p:blipFill>
          <a:blip r:embed="rId4"/>
          <a:srcRect/>
          <a:stretch>
            <a:fillRect/>
          </a:stretch>
        </p:blipFill>
        <p:spPr bwMode="auto">
          <a:xfrm>
            <a:off x="457200" y="5410200"/>
            <a:ext cx="1143000" cy="857250"/>
          </a:xfrm>
          <a:prstGeom prst="rect">
            <a:avLst/>
          </a:prstGeom>
          <a:noFill/>
        </p:spPr>
      </p:pic>
      <p:pic>
        <p:nvPicPr>
          <p:cNvPr id="3100" name="Picture 28" descr="bướm động"/>
          <p:cNvPicPr>
            <a:picLocks noChangeAspect="1" noChangeArrowheads="1" noCrop="1"/>
          </p:cNvPicPr>
          <p:nvPr/>
        </p:nvPicPr>
        <p:blipFill>
          <a:blip r:embed="rId5"/>
          <a:srcRect/>
          <a:stretch>
            <a:fillRect/>
          </a:stretch>
        </p:blipFill>
        <p:spPr bwMode="auto">
          <a:xfrm>
            <a:off x="7239000" y="5645150"/>
            <a:ext cx="1295400" cy="7556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3657600" y="304800"/>
            <a:ext cx="5486400" cy="396875"/>
          </a:xfrm>
          <a:prstGeom prst="rect">
            <a:avLst/>
          </a:prstGeom>
          <a:noFill/>
          <a:ln w="9525">
            <a:noFill/>
            <a:miter lim="800000"/>
            <a:headEnd/>
            <a:tailEnd/>
          </a:ln>
          <a:effectLst/>
        </p:spPr>
        <p:txBody>
          <a:bodyPr>
            <a:spAutoFit/>
          </a:bodyPr>
          <a:lstStyle/>
          <a:p>
            <a:r>
              <a:rPr lang="en-US" sz="2000" b="1">
                <a:solidFill>
                  <a:srgbClr val="0000FF"/>
                </a:solidFill>
              </a:rPr>
              <a:t>Cuốn sổ tay</a:t>
            </a:r>
            <a:endParaRPr lang="vi-VN" sz="2000" b="1">
              <a:solidFill>
                <a:srgbClr val="0000FF"/>
              </a:solidFill>
            </a:endParaRPr>
          </a:p>
        </p:txBody>
      </p:sp>
      <p:sp>
        <p:nvSpPr>
          <p:cNvPr id="47109" name="Rectangle 5"/>
          <p:cNvSpPr>
            <a:spLocks noChangeArrowheads="1"/>
          </p:cNvSpPr>
          <p:nvPr/>
        </p:nvSpPr>
        <p:spPr bwMode="auto">
          <a:xfrm>
            <a:off x="2438400" y="0"/>
            <a:ext cx="5105400" cy="677108"/>
          </a:xfrm>
          <a:prstGeom prst="rect">
            <a:avLst/>
          </a:prstGeom>
          <a:noFill/>
          <a:ln w="9525">
            <a:noFill/>
            <a:miter lim="800000"/>
            <a:headEnd/>
            <a:tailEnd/>
          </a:ln>
          <a:effectLst/>
        </p:spPr>
        <p:txBody>
          <a:bodyPr>
            <a:spAutoFit/>
          </a:bodyPr>
          <a:lstStyle/>
          <a:p>
            <a:r>
              <a:rPr lang="en-US" sz="2000" b="1" dirty="0" smtClean="0"/>
              <a:t>                                    </a:t>
            </a:r>
            <a:r>
              <a:rPr lang="en-US" sz="2000" b="1" u="sng" dirty="0" err="1"/>
              <a:t>Tập</a:t>
            </a:r>
            <a:r>
              <a:rPr lang="en-US" sz="2000" b="1" u="sng" dirty="0"/>
              <a:t> </a:t>
            </a:r>
            <a:r>
              <a:rPr lang="en-US" sz="2000" b="1" u="sng" dirty="0" err="1"/>
              <a:t>đọc</a:t>
            </a:r>
            <a:r>
              <a:rPr lang="en-US" sz="2000" b="1" u="sng" dirty="0"/>
              <a:t>:</a:t>
            </a:r>
            <a:endParaRPr lang="vi-VN" sz="2000" b="1" u="sng" dirty="0"/>
          </a:p>
          <a:p>
            <a:r>
              <a:rPr lang="en-US" b="1" dirty="0"/>
              <a:t> </a:t>
            </a:r>
            <a:endParaRPr lang="vi-VN" b="1" dirty="0"/>
          </a:p>
        </p:txBody>
      </p:sp>
      <p:sp>
        <p:nvSpPr>
          <p:cNvPr id="47110" name="Text Box 6"/>
          <p:cNvSpPr txBox="1">
            <a:spLocks noChangeArrowheads="1"/>
          </p:cNvSpPr>
          <p:nvPr/>
        </p:nvSpPr>
        <p:spPr bwMode="auto">
          <a:xfrm>
            <a:off x="1828800" y="685800"/>
            <a:ext cx="2133600" cy="366713"/>
          </a:xfrm>
          <a:prstGeom prst="rect">
            <a:avLst/>
          </a:prstGeom>
          <a:noFill/>
          <a:ln w="9525">
            <a:noFill/>
            <a:miter lim="800000"/>
            <a:headEnd/>
            <a:tailEnd/>
          </a:ln>
          <a:effectLst/>
        </p:spPr>
        <p:txBody>
          <a:bodyPr>
            <a:spAutoFit/>
          </a:bodyPr>
          <a:lstStyle/>
          <a:p>
            <a:pPr eaLnBrk="0" hangingPunct="0">
              <a:spcBef>
                <a:spcPct val="50000"/>
              </a:spcBef>
            </a:pPr>
            <a:r>
              <a:rPr lang="en-US" b="1" u="sng">
                <a:solidFill>
                  <a:srgbClr val="000000"/>
                </a:solidFill>
              </a:rPr>
              <a:t>Luyện đọc:</a:t>
            </a:r>
          </a:p>
        </p:txBody>
      </p:sp>
      <p:sp>
        <p:nvSpPr>
          <p:cNvPr id="47111" name="Text Box 7"/>
          <p:cNvSpPr txBox="1">
            <a:spLocks noChangeArrowheads="1"/>
          </p:cNvSpPr>
          <p:nvPr/>
        </p:nvSpPr>
        <p:spPr bwMode="auto">
          <a:xfrm>
            <a:off x="4648200" y="685800"/>
            <a:ext cx="2514600" cy="366713"/>
          </a:xfrm>
          <a:prstGeom prst="rect">
            <a:avLst/>
          </a:prstGeom>
          <a:noFill/>
          <a:ln w="9525">
            <a:noFill/>
            <a:miter lim="800000"/>
            <a:headEnd/>
            <a:tailEnd/>
          </a:ln>
          <a:effectLst/>
        </p:spPr>
        <p:txBody>
          <a:bodyPr>
            <a:spAutoFit/>
          </a:bodyPr>
          <a:lstStyle/>
          <a:p>
            <a:pPr eaLnBrk="0" hangingPunct="0">
              <a:spcBef>
                <a:spcPct val="50000"/>
              </a:spcBef>
            </a:pPr>
            <a:r>
              <a:rPr lang="en-US" b="1" u="sng">
                <a:solidFill>
                  <a:srgbClr val="000000"/>
                </a:solidFill>
              </a:rPr>
              <a:t>Tìm hiểu bài:</a:t>
            </a:r>
          </a:p>
        </p:txBody>
      </p:sp>
      <p:sp>
        <p:nvSpPr>
          <p:cNvPr id="47112" name="Line 8"/>
          <p:cNvSpPr>
            <a:spLocks noChangeShapeType="1"/>
          </p:cNvSpPr>
          <p:nvPr/>
        </p:nvSpPr>
        <p:spPr bwMode="auto">
          <a:xfrm>
            <a:off x="4267200" y="762000"/>
            <a:ext cx="0" cy="2590800"/>
          </a:xfrm>
          <a:prstGeom prst="line">
            <a:avLst/>
          </a:prstGeom>
          <a:noFill/>
          <a:ln w="9525">
            <a:solidFill>
              <a:srgbClr val="000000"/>
            </a:solidFill>
            <a:round/>
            <a:headEnd/>
            <a:tailEnd/>
          </a:ln>
          <a:effectLst/>
        </p:spPr>
        <p:txBody>
          <a:bodyPr/>
          <a:lstStyle/>
          <a:p>
            <a:endParaRPr lang="en-US"/>
          </a:p>
        </p:txBody>
      </p:sp>
      <p:sp>
        <p:nvSpPr>
          <p:cNvPr id="47113" name="Line 9"/>
          <p:cNvSpPr>
            <a:spLocks noChangeShapeType="1"/>
          </p:cNvSpPr>
          <p:nvPr/>
        </p:nvSpPr>
        <p:spPr bwMode="auto">
          <a:xfrm>
            <a:off x="1219200" y="3352800"/>
            <a:ext cx="6781800" cy="0"/>
          </a:xfrm>
          <a:prstGeom prst="line">
            <a:avLst/>
          </a:prstGeom>
          <a:noFill/>
          <a:ln w="9525">
            <a:solidFill>
              <a:srgbClr val="000000"/>
            </a:solidFill>
            <a:round/>
            <a:headEnd/>
            <a:tailEnd/>
          </a:ln>
          <a:effectLst/>
        </p:spPr>
        <p:txBody>
          <a:bodyPr/>
          <a:lstStyle/>
          <a:p>
            <a:endParaRPr lang="en-US"/>
          </a:p>
        </p:txBody>
      </p:sp>
      <p:sp>
        <p:nvSpPr>
          <p:cNvPr id="47114" name="Text Box 10"/>
          <p:cNvSpPr txBox="1">
            <a:spLocks noChangeArrowheads="1"/>
          </p:cNvSpPr>
          <p:nvPr/>
        </p:nvSpPr>
        <p:spPr bwMode="auto">
          <a:xfrm>
            <a:off x="1524000" y="1066800"/>
            <a:ext cx="2819400" cy="915988"/>
          </a:xfrm>
          <a:prstGeom prst="rect">
            <a:avLst/>
          </a:prstGeom>
          <a:noFill/>
          <a:ln w="9525">
            <a:noFill/>
            <a:miter lim="800000"/>
            <a:headEnd/>
            <a:tailEnd/>
          </a:ln>
          <a:effectLst/>
        </p:spPr>
        <p:txBody>
          <a:bodyPr>
            <a:spAutoFit/>
          </a:bodyPr>
          <a:lstStyle/>
          <a:p>
            <a:pPr>
              <a:spcBef>
                <a:spcPct val="50000"/>
              </a:spcBef>
            </a:pPr>
            <a:r>
              <a:rPr lang="en-US" b="1"/>
              <a:t>Mô-na-cô, Va-ti-căng , quyển sổ, toan cầm lên, nhỏ nhất.</a:t>
            </a:r>
          </a:p>
        </p:txBody>
      </p:sp>
      <p:sp>
        <p:nvSpPr>
          <p:cNvPr id="47115" name="Text Box 11"/>
          <p:cNvSpPr txBox="1">
            <a:spLocks noChangeArrowheads="1"/>
          </p:cNvSpPr>
          <p:nvPr/>
        </p:nvSpPr>
        <p:spPr bwMode="auto">
          <a:xfrm>
            <a:off x="4419600" y="990600"/>
            <a:ext cx="3962400" cy="701675"/>
          </a:xfrm>
          <a:prstGeom prst="rect">
            <a:avLst/>
          </a:prstGeom>
          <a:noFill/>
          <a:ln w="9525">
            <a:noFill/>
            <a:miter lim="800000"/>
            <a:headEnd/>
            <a:tailEnd/>
          </a:ln>
          <a:effectLst/>
        </p:spPr>
        <p:txBody>
          <a:bodyPr>
            <a:spAutoFit/>
          </a:bodyPr>
          <a:lstStyle/>
          <a:p>
            <a:pPr>
              <a:spcBef>
                <a:spcPct val="50000"/>
              </a:spcBef>
            </a:pPr>
            <a:r>
              <a:rPr lang="en-US" sz="2000" b="1">
                <a:latin typeface="Times New Roman" pitchFamily="18" charset="0"/>
              </a:rPr>
              <a:t>Trọng tài, Mô-na-cô, diện tích, Va-ti-căng, quốc gia.</a:t>
            </a:r>
          </a:p>
        </p:txBody>
      </p:sp>
      <p:sp>
        <p:nvSpPr>
          <p:cNvPr id="47116" name="Text Box 12"/>
          <p:cNvSpPr txBox="1">
            <a:spLocks noChangeArrowheads="1"/>
          </p:cNvSpPr>
          <p:nvPr/>
        </p:nvSpPr>
        <p:spPr bwMode="auto">
          <a:xfrm>
            <a:off x="4419600" y="1600200"/>
            <a:ext cx="2286000" cy="366713"/>
          </a:xfrm>
          <a:prstGeom prst="rect">
            <a:avLst/>
          </a:prstGeom>
          <a:noFill/>
          <a:ln w="9525">
            <a:noFill/>
            <a:miter lim="800000"/>
            <a:headEnd/>
            <a:tailEnd/>
          </a:ln>
          <a:effectLst/>
        </p:spPr>
        <p:txBody>
          <a:bodyPr>
            <a:spAutoFit/>
          </a:bodyPr>
          <a:lstStyle/>
          <a:p>
            <a:pPr>
              <a:spcBef>
                <a:spcPct val="50000"/>
              </a:spcBef>
            </a:pPr>
            <a:r>
              <a:rPr lang="en-US" b="1" u="sng"/>
              <a:t>Nội dung ý nghĩa:</a:t>
            </a:r>
            <a:r>
              <a:rPr lang="en-US" b="1"/>
              <a:t> </a:t>
            </a:r>
          </a:p>
        </p:txBody>
      </p:sp>
      <p:sp>
        <p:nvSpPr>
          <p:cNvPr id="47117" name="Text Box 13"/>
          <p:cNvSpPr txBox="1">
            <a:spLocks noChangeArrowheads="1"/>
          </p:cNvSpPr>
          <p:nvPr/>
        </p:nvSpPr>
        <p:spPr bwMode="auto">
          <a:xfrm>
            <a:off x="4267200" y="1905000"/>
            <a:ext cx="4724400" cy="1465263"/>
          </a:xfrm>
          <a:prstGeom prst="rect">
            <a:avLst/>
          </a:prstGeom>
          <a:noFill/>
          <a:ln w="9525">
            <a:noFill/>
            <a:miter lim="800000"/>
            <a:headEnd/>
            <a:tailEnd/>
          </a:ln>
          <a:effectLst/>
        </p:spPr>
        <p:txBody>
          <a:bodyPr>
            <a:spAutoFit/>
          </a:bodyPr>
          <a:lstStyle/>
          <a:p>
            <a:pPr algn="just">
              <a:spcBef>
                <a:spcPct val="50000"/>
              </a:spcBef>
            </a:pPr>
            <a:r>
              <a:rPr lang="en-US" b="1">
                <a:solidFill>
                  <a:srgbClr val="0000FF"/>
                </a:solidFill>
              </a:rPr>
              <a:t>Công dụng của cuốn sổ tay: ghi chép những điều cần ghi nhớ, cần biết… trong sinh hoạt hằng ngày, trong học tập, làm việc… Biết cách ứng xử đúng, không tự tiện xem sổ tay của người khác.</a:t>
            </a:r>
          </a:p>
        </p:txBody>
      </p:sp>
      <p:sp>
        <p:nvSpPr>
          <p:cNvPr id="47118" name="AutoShape 14"/>
          <p:cNvSpPr>
            <a:spLocks noChangeArrowheads="1"/>
          </p:cNvSpPr>
          <p:nvPr/>
        </p:nvSpPr>
        <p:spPr bwMode="auto">
          <a:xfrm>
            <a:off x="4495800" y="3429000"/>
            <a:ext cx="3048000" cy="1828800"/>
          </a:xfrm>
          <a:prstGeom prst="wedgeEllipseCallout">
            <a:avLst>
              <a:gd name="adj1" fmla="val -43750"/>
              <a:gd name="adj2" fmla="val 70000"/>
            </a:avLst>
          </a:prstGeom>
          <a:solidFill>
            <a:srgbClr val="CBFB19"/>
          </a:solidFill>
          <a:ln w="9525">
            <a:solidFill>
              <a:schemeClr val="tx1"/>
            </a:solidFill>
            <a:miter lim="800000"/>
            <a:headEnd/>
            <a:tailEnd/>
          </a:ln>
          <a:effectLst/>
        </p:spPr>
        <p:txBody>
          <a:bodyPr/>
          <a:lstStyle/>
          <a:p>
            <a:r>
              <a:rPr lang="en-US" sz="2000" b="1" i="1">
                <a:solidFill>
                  <a:srgbClr val="FF0000"/>
                </a:solidFill>
              </a:rPr>
              <a:t>Qua câu chuyện này giúp cúng ta biết được điều gì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18"/>
                                        </p:tgtEl>
                                        <p:attrNameLst>
                                          <p:attrName>style.visibility</p:attrName>
                                        </p:attrNameLst>
                                      </p:cBhvr>
                                      <p:to>
                                        <p:strVal val="visible"/>
                                      </p:to>
                                    </p:set>
                                    <p:animEffect transition="in" filter="box(in)">
                                      <p:cBhvr>
                                        <p:cTn id="7" dur="500"/>
                                        <p:tgtEl>
                                          <p:spTgt spid="471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117"/>
                                        </p:tgtEl>
                                        <p:attrNameLst>
                                          <p:attrName>style.visibility</p:attrName>
                                        </p:attrNameLst>
                                      </p:cBhvr>
                                      <p:to>
                                        <p:strVal val="visible"/>
                                      </p:to>
                                    </p:set>
                                    <p:animEffect transition="in" filter="box(in)">
                                      <p:cBhvr>
                                        <p:cTn id="12" dur="500"/>
                                        <p:tgtEl>
                                          <p:spTgt spid="47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7" grpId="0"/>
      <p:bldP spid="471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1" name="Text Box 13"/>
          <p:cNvSpPr txBox="1">
            <a:spLocks noChangeArrowheads="1"/>
          </p:cNvSpPr>
          <p:nvPr/>
        </p:nvSpPr>
        <p:spPr bwMode="auto">
          <a:xfrm>
            <a:off x="3657600" y="304800"/>
            <a:ext cx="5486400" cy="396875"/>
          </a:xfrm>
          <a:prstGeom prst="rect">
            <a:avLst/>
          </a:prstGeom>
          <a:noFill/>
          <a:ln w="9525">
            <a:noFill/>
            <a:miter lim="800000"/>
            <a:headEnd/>
            <a:tailEnd/>
          </a:ln>
          <a:effectLst/>
        </p:spPr>
        <p:txBody>
          <a:bodyPr>
            <a:spAutoFit/>
          </a:bodyPr>
          <a:lstStyle/>
          <a:p>
            <a:r>
              <a:rPr lang="en-US" sz="2000" b="1">
                <a:solidFill>
                  <a:srgbClr val="0000FF"/>
                </a:solidFill>
              </a:rPr>
              <a:t>Cuốn sổ tay</a:t>
            </a:r>
            <a:endParaRPr lang="vi-VN" sz="2000" b="1">
              <a:solidFill>
                <a:srgbClr val="0000FF"/>
              </a:solidFill>
            </a:endParaRPr>
          </a:p>
        </p:txBody>
      </p:sp>
      <p:sp>
        <p:nvSpPr>
          <p:cNvPr id="37902" name="Rectangle 14"/>
          <p:cNvSpPr>
            <a:spLocks noChangeArrowheads="1"/>
          </p:cNvSpPr>
          <p:nvPr/>
        </p:nvSpPr>
        <p:spPr bwMode="auto">
          <a:xfrm>
            <a:off x="2438400" y="0"/>
            <a:ext cx="5105400" cy="677108"/>
          </a:xfrm>
          <a:prstGeom prst="rect">
            <a:avLst/>
          </a:prstGeom>
          <a:noFill/>
          <a:ln w="9525">
            <a:noFill/>
            <a:miter lim="800000"/>
            <a:headEnd/>
            <a:tailEnd/>
          </a:ln>
          <a:effectLst/>
        </p:spPr>
        <p:txBody>
          <a:bodyPr>
            <a:spAutoFit/>
          </a:bodyPr>
          <a:lstStyle/>
          <a:p>
            <a:r>
              <a:rPr lang="en-US" sz="2000" b="1" dirty="0" smtClean="0"/>
              <a:t>                                    </a:t>
            </a:r>
            <a:r>
              <a:rPr lang="en-US" sz="2000" b="1" u="sng" dirty="0" err="1"/>
              <a:t>Tập</a:t>
            </a:r>
            <a:r>
              <a:rPr lang="en-US" sz="2000" b="1" u="sng" dirty="0"/>
              <a:t> </a:t>
            </a:r>
            <a:r>
              <a:rPr lang="en-US" sz="2000" b="1" u="sng" dirty="0" err="1"/>
              <a:t>đọc</a:t>
            </a:r>
            <a:r>
              <a:rPr lang="en-US" sz="2000" b="1" u="sng" dirty="0"/>
              <a:t>:</a:t>
            </a:r>
            <a:endParaRPr lang="vi-VN" sz="2000" b="1" u="sng" dirty="0"/>
          </a:p>
          <a:p>
            <a:r>
              <a:rPr lang="en-US" b="1" dirty="0"/>
              <a:t> </a:t>
            </a:r>
            <a:endParaRPr lang="vi-VN" b="1" dirty="0"/>
          </a:p>
        </p:txBody>
      </p:sp>
      <p:sp>
        <p:nvSpPr>
          <p:cNvPr id="37903" name="WordArt 15"/>
          <p:cNvSpPr>
            <a:spLocks noChangeArrowheads="1" noChangeShapeType="1" noTextEdit="1"/>
          </p:cNvSpPr>
          <p:nvPr/>
        </p:nvSpPr>
        <p:spPr bwMode="auto">
          <a:xfrm>
            <a:off x="1295400" y="838200"/>
            <a:ext cx="1981200" cy="8382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Về nhà:</a:t>
            </a:r>
          </a:p>
        </p:txBody>
      </p:sp>
      <p:sp>
        <p:nvSpPr>
          <p:cNvPr id="37904" name="Text Box 16"/>
          <p:cNvSpPr txBox="1">
            <a:spLocks noChangeArrowheads="1"/>
          </p:cNvSpPr>
          <p:nvPr/>
        </p:nvSpPr>
        <p:spPr bwMode="auto">
          <a:xfrm>
            <a:off x="3276600" y="1219200"/>
            <a:ext cx="5638800" cy="1311275"/>
          </a:xfrm>
          <a:prstGeom prst="rect">
            <a:avLst/>
          </a:prstGeom>
          <a:noFill/>
          <a:ln w="9525">
            <a:noFill/>
            <a:miter lim="800000"/>
            <a:headEnd/>
            <a:tailEnd/>
          </a:ln>
          <a:effectLst/>
        </p:spPr>
        <p:txBody>
          <a:bodyPr>
            <a:spAutoFit/>
          </a:bodyPr>
          <a:lstStyle/>
          <a:p>
            <a:pPr>
              <a:spcBef>
                <a:spcPct val="50000"/>
              </a:spcBef>
              <a:buFontTx/>
              <a:buChar char="-"/>
            </a:pPr>
            <a:r>
              <a:rPr lang="en-US" sz="2000" b="1">
                <a:solidFill>
                  <a:srgbClr val="FF0000"/>
                </a:solidFill>
              </a:rPr>
              <a:t> Học bài Cuốn sổ tay và trả lời các câu hỏi.</a:t>
            </a:r>
          </a:p>
          <a:p>
            <a:r>
              <a:rPr lang="en-US" sz="2000" b="1">
                <a:solidFill>
                  <a:srgbClr val="FF0000"/>
                </a:solidFill>
              </a:rPr>
              <a:t>- Chuẩn bị bài Cóc kiện trời – Trang 122 và trả lời các câu hỏi sau bài. </a:t>
            </a:r>
            <a:endParaRPr lang="vi-VN" sz="2000" b="1">
              <a:solidFill>
                <a:srgbClr val="FF0000"/>
              </a:solidFill>
            </a:endParaRPr>
          </a:p>
          <a:p>
            <a:endParaRPr lang="en-US" sz="2000" b="1">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WordArt 4"/>
          <p:cNvSpPr>
            <a:spLocks noChangeArrowheads="1" noChangeShapeType="1" noTextEdit="1"/>
          </p:cNvSpPr>
          <p:nvPr/>
        </p:nvSpPr>
        <p:spPr bwMode="auto">
          <a:xfrm>
            <a:off x="990600" y="0"/>
            <a:ext cx="4776788" cy="65532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Chào các em</a:t>
            </a:r>
          </a:p>
        </p:txBody>
      </p:sp>
      <p:pic>
        <p:nvPicPr>
          <p:cNvPr id="38917" name="Picture 5" descr="IMG_851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WordArt 5"/>
          <p:cNvSpPr>
            <a:spLocks noChangeArrowheads="1" noChangeShapeType="1" noTextEdit="1"/>
          </p:cNvSpPr>
          <p:nvPr/>
        </p:nvSpPr>
        <p:spPr bwMode="auto">
          <a:xfrm>
            <a:off x="2819400" y="990600"/>
            <a:ext cx="3124200" cy="381000"/>
          </a:xfrm>
          <a:prstGeom prst="rect">
            <a:avLst/>
          </a:prstGeom>
        </p:spPr>
        <p:txBody>
          <a:bodyPr wrap="none" fromWordArt="1">
            <a:prstTxWarp prst="textPlain">
              <a:avLst>
                <a:gd name="adj" fmla="val 50000"/>
              </a:avLst>
            </a:prstTxWarp>
          </a:bodyPr>
          <a:lstStyle/>
          <a:p>
            <a:pPr algn="ctr"/>
            <a:r>
              <a:rPr lang="en-US" sz="3600" b="1" kern="10">
                <a:ln w="9525">
                  <a:solidFill>
                    <a:schemeClr val="folHlink"/>
                  </a:solidFill>
                  <a:round/>
                  <a:headEnd/>
                  <a:tailEnd/>
                </a:ln>
                <a:solidFill>
                  <a:srgbClr val="FF6600"/>
                </a:solidFill>
                <a:latin typeface="Arial"/>
                <a:cs typeface="Arial"/>
              </a:rPr>
              <a:t> KIỂM TRA BÀI CŨ:</a:t>
            </a:r>
          </a:p>
        </p:txBody>
      </p:sp>
      <p:sp>
        <p:nvSpPr>
          <p:cNvPr id="6150" name="Text Box 6"/>
          <p:cNvSpPr txBox="1">
            <a:spLocks noChangeArrowheads="1"/>
          </p:cNvSpPr>
          <p:nvPr/>
        </p:nvSpPr>
        <p:spPr bwMode="auto">
          <a:xfrm>
            <a:off x="2057400" y="1600200"/>
            <a:ext cx="4876800" cy="519113"/>
          </a:xfrm>
          <a:prstGeom prst="rect">
            <a:avLst/>
          </a:prstGeom>
          <a:noFill/>
          <a:ln w="9525">
            <a:noFill/>
            <a:miter lim="800000"/>
            <a:headEnd/>
            <a:tailEnd/>
          </a:ln>
          <a:effectLst/>
        </p:spPr>
        <p:txBody>
          <a:bodyPr>
            <a:spAutoFit/>
          </a:bodyPr>
          <a:lstStyle/>
          <a:p>
            <a:pPr>
              <a:spcBef>
                <a:spcPct val="50000"/>
              </a:spcBef>
            </a:pPr>
            <a:r>
              <a:rPr lang="en-US" sz="2800" b="1"/>
              <a:t> </a:t>
            </a:r>
            <a:r>
              <a:rPr lang="en-US" sz="2600" b="1">
                <a:solidFill>
                  <a:srgbClr val="FF0000"/>
                </a:solidFill>
              </a:rPr>
              <a:t>Người đi săn và con vượn</a:t>
            </a:r>
            <a:r>
              <a:rPr lang="en-US" sz="2800" b="1">
                <a:solidFill>
                  <a:srgbClr val="FF0000"/>
                </a:solidFill>
              </a:rPr>
              <a:t> </a:t>
            </a:r>
            <a:endParaRPr lang="en-US" sz="2800" b="1"/>
          </a:p>
        </p:txBody>
      </p:sp>
      <p:sp>
        <p:nvSpPr>
          <p:cNvPr id="6152" name="Text Box 8"/>
          <p:cNvSpPr txBox="1">
            <a:spLocks noChangeArrowheads="1"/>
          </p:cNvSpPr>
          <p:nvPr/>
        </p:nvSpPr>
        <p:spPr bwMode="auto">
          <a:xfrm>
            <a:off x="1371600" y="2057400"/>
            <a:ext cx="7620000" cy="854075"/>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   </a:t>
            </a:r>
            <a:r>
              <a:rPr lang="en-US" sz="2200" b="1">
                <a:solidFill>
                  <a:srgbClr val="0000FF"/>
                </a:solidFill>
              </a:rPr>
              <a:t>Đọc đoạn 1,2 và trả lời câu hỏi: Chi tiết nào nói lên tài săn bắn của bác thợ săn?</a:t>
            </a:r>
          </a:p>
        </p:txBody>
      </p:sp>
      <p:sp>
        <p:nvSpPr>
          <p:cNvPr id="6155" name="Text Box 11"/>
          <p:cNvSpPr txBox="1">
            <a:spLocks noChangeArrowheads="1"/>
          </p:cNvSpPr>
          <p:nvPr/>
        </p:nvSpPr>
        <p:spPr bwMode="auto">
          <a:xfrm>
            <a:off x="1447800" y="2133600"/>
            <a:ext cx="7543800" cy="762000"/>
          </a:xfrm>
          <a:prstGeom prst="rect">
            <a:avLst/>
          </a:prstGeom>
          <a:noFill/>
          <a:ln w="9525">
            <a:noFill/>
            <a:miter lim="800000"/>
            <a:headEnd/>
            <a:tailEnd/>
          </a:ln>
          <a:effectLst/>
        </p:spPr>
        <p:txBody>
          <a:bodyPr>
            <a:spAutoFit/>
          </a:bodyPr>
          <a:lstStyle/>
          <a:p>
            <a:pPr>
              <a:spcBef>
                <a:spcPct val="50000"/>
              </a:spcBef>
            </a:pPr>
            <a:r>
              <a:rPr lang="en-US"/>
              <a:t>    </a:t>
            </a:r>
            <a:r>
              <a:rPr lang="en-US" sz="2200" b="1">
                <a:solidFill>
                  <a:srgbClr val="0000FF"/>
                </a:solidFill>
              </a:rPr>
              <a:t>Đọc đoạn 3,4 và trả lời câu hỏi: Chứng kiến cái chết của vượn mẹ, bác thợ săn làm gì ?</a:t>
            </a:r>
          </a:p>
        </p:txBody>
      </p:sp>
      <p:sp>
        <p:nvSpPr>
          <p:cNvPr id="6157" name="Rectangle 13"/>
          <p:cNvSpPr>
            <a:spLocks noChangeArrowheads="1"/>
          </p:cNvSpPr>
          <p:nvPr/>
        </p:nvSpPr>
        <p:spPr bwMode="auto">
          <a:xfrm>
            <a:off x="2438400" y="0"/>
            <a:ext cx="5105400" cy="677108"/>
          </a:xfrm>
          <a:prstGeom prst="rect">
            <a:avLst/>
          </a:prstGeom>
          <a:noFill/>
          <a:ln w="9525">
            <a:noFill/>
            <a:miter lim="800000"/>
            <a:headEnd/>
            <a:tailEnd/>
          </a:ln>
          <a:effectLst/>
        </p:spPr>
        <p:txBody>
          <a:bodyPr>
            <a:spAutoFit/>
          </a:bodyPr>
          <a:lstStyle/>
          <a:p>
            <a:r>
              <a:rPr lang="en-US" sz="2000" b="1" dirty="0" smtClean="0"/>
              <a:t>                                    </a:t>
            </a:r>
            <a:r>
              <a:rPr lang="en-US" sz="2000" b="1" u="sng" dirty="0" err="1"/>
              <a:t>Tập</a:t>
            </a:r>
            <a:r>
              <a:rPr lang="en-US" sz="2000" b="1" u="sng" dirty="0"/>
              <a:t> </a:t>
            </a:r>
            <a:r>
              <a:rPr lang="en-US" sz="2000" b="1" u="sng" dirty="0" err="1"/>
              <a:t>đọc</a:t>
            </a:r>
            <a:r>
              <a:rPr lang="en-US" sz="2000" b="1" u="sng" dirty="0"/>
              <a:t>:</a:t>
            </a:r>
            <a:endParaRPr lang="vi-VN" sz="2000" b="1" u="sng" dirty="0"/>
          </a:p>
          <a:p>
            <a:r>
              <a:rPr lang="en-US" b="1" dirty="0"/>
              <a:t> </a:t>
            </a:r>
            <a:endParaRPr lang="vi-V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20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ox(in)">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wipe(down)">
                                      <p:cBhvr>
                                        <p:cTn id="17" dur="580">
                                          <p:stCondLst>
                                            <p:cond delay="0"/>
                                          </p:stCondLst>
                                        </p:cTn>
                                        <p:tgtEl>
                                          <p:spTgt spid="6152"/>
                                        </p:tgtEl>
                                      </p:cBhvr>
                                    </p:animEffect>
                                    <p:anim calcmode="lin" valueType="num">
                                      <p:cBhvr>
                                        <p:cTn id="18" dur="1822" tmFilter="0,0; 0.14,0.36; 0.43,0.73; 0.71,0.91; 1.0,1.0">
                                          <p:stCondLst>
                                            <p:cond delay="0"/>
                                          </p:stCondLst>
                                        </p:cTn>
                                        <p:tgtEl>
                                          <p:spTgt spid="615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15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15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15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152"/>
                                        </p:tgtEl>
                                        <p:attrNameLst>
                                          <p:attrName>ppt_y</p:attrName>
                                        </p:attrNameLst>
                                      </p:cBhvr>
                                      <p:tavLst>
                                        <p:tav tm="0" fmla="#ppt_y-sin(pi*$)/81">
                                          <p:val>
                                            <p:fltVal val="0"/>
                                          </p:val>
                                        </p:tav>
                                        <p:tav tm="100000">
                                          <p:val>
                                            <p:fltVal val="1"/>
                                          </p:val>
                                        </p:tav>
                                      </p:tavLst>
                                    </p:anim>
                                    <p:animScale>
                                      <p:cBhvr>
                                        <p:cTn id="23" dur="26">
                                          <p:stCondLst>
                                            <p:cond delay="650"/>
                                          </p:stCondLst>
                                        </p:cTn>
                                        <p:tgtEl>
                                          <p:spTgt spid="6152"/>
                                        </p:tgtEl>
                                      </p:cBhvr>
                                      <p:to x="100000" y="60000"/>
                                    </p:animScale>
                                    <p:animScale>
                                      <p:cBhvr>
                                        <p:cTn id="24" dur="166" decel="50000">
                                          <p:stCondLst>
                                            <p:cond delay="676"/>
                                          </p:stCondLst>
                                        </p:cTn>
                                        <p:tgtEl>
                                          <p:spTgt spid="6152"/>
                                        </p:tgtEl>
                                      </p:cBhvr>
                                      <p:to x="100000" y="100000"/>
                                    </p:animScale>
                                    <p:animScale>
                                      <p:cBhvr>
                                        <p:cTn id="25" dur="26">
                                          <p:stCondLst>
                                            <p:cond delay="1312"/>
                                          </p:stCondLst>
                                        </p:cTn>
                                        <p:tgtEl>
                                          <p:spTgt spid="6152"/>
                                        </p:tgtEl>
                                      </p:cBhvr>
                                      <p:to x="100000" y="80000"/>
                                    </p:animScale>
                                    <p:animScale>
                                      <p:cBhvr>
                                        <p:cTn id="26" dur="166" decel="50000">
                                          <p:stCondLst>
                                            <p:cond delay="1338"/>
                                          </p:stCondLst>
                                        </p:cTn>
                                        <p:tgtEl>
                                          <p:spTgt spid="6152"/>
                                        </p:tgtEl>
                                      </p:cBhvr>
                                      <p:to x="100000" y="100000"/>
                                    </p:animScale>
                                    <p:animScale>
                                      <p:cBhvr>
                                        <p:cTn id="27" dur="26">
                                          <p:stCondLst>
                                            <p:cond delay="1642"/>
                                          </p:stCondLst>
                                        </p:cTn>
                                        <p:tgtEl>
                                          <p:spTgt spid="6152"/>
                                        </p:tgtEl>
                                      </p:cBhvr>
                                      <p:to x="100000" y="90000"/>
                                    </p:animScale>
                                    <p:animScale>
                                      <p:cBhvr>
                                        <p:cTn id="28" dur="166" decel="50000">
                                          <p:stCondLst>
                                            <p:cond delay="1668"/>
                                          </p:stCondLst>
                                        </p:cTn>
                                        <p:tgtEl>
                                          <p:spTgt spid="6152"/>
                                        </p:tgtEl>
                                      </p:cBhvr>
                                      <p:to x="100000" y="100000"/>
                                    </p:animScale>
                                    <p:animScale>
                                      <p:cBhvr>
                                        <p:cTn id="29" dur="26">
                                          <p:stCondLst>
                                            <p:cond delay="1808"/>
                                          </p:stCondLst>
                                        </p:cTn>
                                        <p:tgtEl>
                                          <p:spTgt spid="6152"/>
                                        </p:tgtEl>
                                      </p:cBhvr>
                                      <p:to x="100000" y="95000"/>
                                    </p:animScale>
                                    <p:animScale>
                                      <p:cBhvr>
                                        <p:cTn id="30" dur="166" decel="50000">
                                          <p:stCondLst>
                                            <p:cond delay="1834"/>
                                          </p:stCondLst>
                                        </p:cTn>
                                        <p:tgtEl>
                                          <p:spTgt spid="615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6152"/>
                                        </p:tgtEl>
                                      </p:cBhvr>
                                    </p:animEffect>
                                    <p:set>
                                      <p:cBhvr>
                                        <p:cTn id="35" dur="1" fill="hold">
                                          <p:stCondLst>
                                            <p:cond delay="499"/>
                                          </p:stCondLst>
                                        </p:cTn>
                                        <p:tgtEl>
                                          <p:spTgt spid="615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6155"/>
                                        </p:tgtEl>
                                        <p:attrNameLst>
                                          <p:attrName>style.visibility</p:attrName>
                                        </p:attrNameLst>
                                      </p:cBhvr>
                                      <p:to>
                                        <p:strVal val="visible"/>
                                      </p:to>
                                    </p:set>
                                    <p:animEffect transition="in" filter="wipe(down)">
                                      <p:cBhvr>
                                        <p:cTn id="40" dur="580">
                                          <p:stCondLst>
                                            <p:cond delay="0"/>
                                          </p:stCondLst>
                                        </p:cTn>
                                        <p:tgtEl>
                                          <p:spTgt spid="6155"/>
                                        </p:tgtEl>
                                      </p:cBhvr>
                                    </p:animEffect>
                                    <p:anim calcmode="lin" valueType="num">
                                      <p:cBhvr>
                                        <p:cTn id="41" dur="1822" tmFilter="0,0; 0.14,0.36; 0.43,0.73; 0.71,0.91; 1.0,1.0">
                                          <p:stCondLst>
                                            <p:cond delay="0"/>
                                          </p:stCondLst>
                                        </p:cTn>
                                        <p:tgtEl>
                                          <p:spTgt spid="615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15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15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15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155"/>
                                        </p:tgtEl>
                                        <p:attrNameLst>
                                          <p:attrName>ppt_y</p:attrName>
                                        </p:attrNameLst>
                                      </p:cBhvr>
                                      <p:tavLst>
                                        <p:tav tm="0" fmla="#ppt_y-sin(pi*$)/81">
                                          <p:val>
                                            <p:fltVal val="0"/>
                                          </p:val>
                                        </p:tav>
                                        <p:tav tm="100000">
                                          <p:val>
                                            <p:fltVal val="1"/>
                                          </p:val>
                                        </p:tav>
                                      </p:tavLst>
                                    </p:anim>
                                    <p:animScale>
                                      <p:cBhvr>
                                        <p:cTn id="46" dur="26">
                                          <p:stCondLst>
                                            <p:cond delay="650"/>
                                          </p:stCondLst>
                                        </p:cTn>
                                        <p:tgtEl>
                                          <p:spTgt spid="6155"/>
                                        </p:tgtEl>
                                      </p:cBhvr>
                                      <p:to x="100000" y="60000"/>
                                    </p:animScale>
                                    <p:animScale>
                                      <p:cBhvr>
                                        <p:cTn id="47" dur="166" decel="50000">
                                          <p:stCondLst>
                                            <p:cond delay="676"/>
                                          </p:stCondLst>
                                        </p:cTn>
                                        <p:tgtEl>
                                          <p:spTgt spid="6155"/>
                                        </p:tgtEl>
                                      </p:cBhvr>
                                      <p:to x="100000" y="100000"/>
                                    </p:animScale>
                                    <p:animScale>
                                      <p:cBhvr>
                                        <p:cTn id="48" dur="26">
                                          <p:stCondLst>
                                            <p:cond delay="1312"/>
                                          </p:stCondLst>
                                        </p:cTn>
                                        <p:tgtEl>
                                          <p:spTgt spid="6155"/>
                                        </p:tgtEl>
                                      </p:cBhvr>
                                      <p:to x="100000" y="80000"/>
                                    </p:animScale>
                                    <p:animScale>
                                      <p:cBhvr>
                                        <p:cTn id="49" dur="166" decel="50000">
                                          <p:stCondLst>
                                            <p:cond delay="1338"/>
                                          </p:stCondLst>
                                        </p:cTn>
                                        <p:tgtEl>
                                          <p:spTgt spid="6155"/>
                                        </p:tgtEl>
                                      </p:cBhvr>
                                      <p:to x="100000" y="100000"/>
                                    </p:animScale>
                                    <p:animScale>
                                      <p:cBhvr>
                                        <p:cTn id="50" dur="26">
                                          <p:stCondLst>
                                            <p:cond delay="1642"/>
                                          </p:stCondLst>
                                        </p:cTn>
                                        <p:tgtEl>
                                          <p:spTgt spid="6155"/>
                                        </p:tgtEl>
                                      </p:cBhvr>
                                      <p:to x="100000" y="90000"/>
                                    </p:animScale>
                                    <p:animScale>
                                      <p:cBhvr>
                                        <p:cTn id="51" dur="166" decel="50000">
                                          <p:stCondLst>
                                            <p:cond delay="1668"/>
                                          </p:stCondLst>
                                        </p:cTn>
                                        <p:tgtEl>
                                          <p:spTgt spid="6155"/>
                                        </p:tgtEl>
                                      </p:cBhvr>
                                      <p:to x="100000" y="100000"/>
                                    </p:animScale>
                                    <p:animScale>
                                      <p:cBhvr>
                                        <p:cTn id="52" dur="26">
                                          <p:stCondLst>
                                            <p:cond delay="1808"/>
                                          </p:stCondLst>
                                        </p:cTn>
                                        <p:tgtEl>
                                          <p:spTgt spid="6155"/>
                                        </p:tgtEl>
                                      </p:cBhvr>
                                      <p:to x="100000" y="95000"/>
                                    </p:animScale>
                                    <p:animScale>
                                      <p:cBhvr>
                                        <p:cTn id="53" dur="166" decel="50000">
                                          <p:stCondLst>
                                            <p:cond delay="1834"/>
                                          </p:stCondLst>
                                        </p:cTn>
                                        <p:tgtEl>
                                          <p:spTgt spid="61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p:bldP spid="6152" grpId="0"/>
      <p:bldP spid="6152" grpId="1"/>
      <p:bldP spid="61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3657600" y="304800"/>
            <a:ext cx="5486400" cy="396875"/>
          </a:xfrm>
          <a:prstGeom prst="rect">
            <a:avLst/>
          </a:prstGeom>
          <a:noFill/>
          <a:ln w="9525">
            <a:noFill/>
            <a:miter lim="800000"/>
            <a:headEnd/>
            <a:tailEnd/>
          </a:ln>
          <a:effectLst/>
        </p:spPr>
        <p:txBody>
          <a:bodyPr>
            <a:spAutoFit/>
          </a:bodyPr>
          <a:lstStyle/>
          <a:p>
            <a:r>
              <a:rPr lang="en-US" sz="2000" b="1">
                <a:solidFill>
                  <a:srgbClr val="0000FF"/>
                </a:solidFill>
              </a:rPr>
              <a:t>Cuốn sổ tay</a:t>
            </a:r>
            <a:endParaRPr lang="vi-VN" sz="2000" b="1">
              <a:solidFill>
                <a:srgbClr val="0000FF"/>
              </a:solidFill>
            </a:endParaRPr>
          </a:p>
        </p:txBody>
      </p:sp>
      <p:sp>
        <p:nvSpPr>
          <p:cNvPr id="7175" name="Text Box 7"/>
          <p:cNvSpPr txBox="1">
            <a:spLocks noChangeArrowheads="1"/>
          </p:cNvSpPr>
          <p:nvPr/>
        </p:nvSpPr>
        <p:spPr bwMode="auto">
          <a:xfrm>
            <a:off x="1812925" y="1636713"/>
            <a:ext cx="184150" cy="366712"/>
          </a:xfrm>
          <a:prstGeom prst="rect">
            <a:avLst/>
          </a:prstGeom>
          <a:noFill/>
          <a:ln w="9525">
            <a:noFill/>
            <a:miter lim="800000"/>
            <a:headEnd/>
            <a:tailEnd/>
          </a:ln>
          <a:effectLst/>
        </p:spPr>
        <p:txBody>
          <a:bodyPr wrap="none">
            <a:spAutoFit/>
          </a:bodyPr>
          <a:lstStyle/>
          <a:p>
            <a:endParaRPr lang="en-US"/>
          </a:p>
        </p:txBody>
      </p:sp>
      <p:pic>
        <p:nvPicPr>
          <p:cNvPr id="7176" name="Picture 8" descr="IMG_8519"/>
          <p:cNvPicPr>
            <a:picLocks noChangeAspect="1" noChangeArrowheads="1"/>
          </p:cNvPicPr>
          <p:nvPr/>
        </p:nvPicPr>
        <p:blipFill>
          <a:blip r:embed="rId2"/>
          <a:srcRect/>
          <a:stretch>
            <a:fillRect/>
          </a:stretch>
        </p:blipFill>
        <p:spPr bwMode="auto">
          <a:xfrm>
            <a:off x="0" y="762000"/>
            <a:ext cx="9144000" cy="6096000"/>
          </a:xfrm>
          <a:prstGeom prst="rect">
            <a:avLst/>
          </a:prstGeom>
          <a:noFill/>
        </p:spPr>
      </p:pic>
      <p:sp>
        <p:nvSpPr>
          <p:cNvPr id="7178" name="Rectangle 10"/>
          <p:cNvSpPr>
            <a:spLocks noChangeArrowheads="1"/>
          </p:cNvSpPr>
          <p:nvPr/>
        </p:nvSpPr>
        <p:spPr bwMode="auto">
          <a:xfrm>
            <a:off x="2438400" y="0"/>
            <a:ext cx="5105400" cy="677108"/>
          </a:xfrm>
          <a:prstGeom prst="rect">
            <a:avLst/>
          </a:prstGeom>
          <a:noFill/>
          <a:ln w="9525">
            <a:noFill/>
            <a:miter lim="800000"/>
            <a:headEnd/>
            <a:tailEnd/>
          </a:ln>
          <a:effectLst/>
        </p:spPr>
        <p:txBody>
          <a:bodyPr>
            <a:spAutoFit/>
          </a:bodyPr>
          <a:lstStyle/>
          <a:p>
            <a:r>
              <a:rPr lang="en-US" sz="2000" b="1" dirty="0" smtClean="0"/>
              <a:t>                                    </a:t>
            </a:r>
            <a:r>
              <a:rPr lang="en-US" sz="2000" b="1" u="sng" dirty="0" err="1"/>
              <a:t>Tập</a:t>
            </a:r>
            <a:r>
              <a:rPr lang="en-US" sz="2000" b="1" u="sng" dirty="0"/>
              <a:t> </a:t>
            </a:r>
            <a:r>
              <a:rPr lang="en-US" sz="2000" b="1" u="sng" dirty="0" err="1"/>
              <a:t>đọc</a:t>
            </a:r>
            <a:r>
              <a:rPr lang="en-US" sz="2000" b="1" u="sng" dirty="0"/>
              <a:t>:</a:t>
            </a:r>
            <a:endParaRPr lang="vi-VN" sz="2000" b="1" u="sng" dirty="0"/>
          </a:p>
          <a:p>
            <a:r>
              <a:rPr lang="en-US" b="1" dirty="0"/>
              <a:t> </a:t>
            </a:r>
            <a:endParaRPr lang="vi-VN" b="1" dirty="0"/>
          </a:p>
        </p:txBody>
      </p:sp>
      <p:sp>
        <p:nvSpPr>
          <p:cNvPr id="7179" name="AutoShape 11"/>
          <p:cNvSpPr>
            <a:spLocks noChangeArrowheads="1"/>
          </p:cNvSpPr>
          <p:nvPr/>
        </p:nvSpPr>
        <p:spPr bwMode="auto">
          <a:xfrm>
            <a:off x="5715000" y="685800"/>
            <a:ext cx="2743200" cy="1447800"/>
          </a:xfrm>
          <a:prstGeom prst="cloudCallout">
            <a:avLst>
              <a:gd name="adj1" fmla="val -42708"/>
              <a:gd name="adj2" fmla="val 95287"/>
            </a:avLst>
          </a:prstGeom>
          <a:solidFill>
            <a:schemeClr val="accent1"/>
          </a:solidFill>
          <a:ln w="9525">
            <a:solidFill>
              <a:schemeClr val="tx1"/>
            </a:solidFill>
            <a:round/>
            <a:headEnd/>
            <a:tailEnd/>
          </a:ln>
          <a:effectLst/>
        </p:spPr>
        <p:txBody>
          <a:bodyPr/>
          <a:lstStyle/>
          <a:p>
            <a:r>
              <a:rPr lang="en-US" sz="2000" b="1">
                <a:solidFill>
                  <a:srgbClr val="0000FF"/>
                </a:solidFill>
              </a:rPr>
              <a:t>Các bạn nhỏ trong tranh đang làm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ox(in)">
                                      <p:cBhvr>
                                        <p:cTn id="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1812925" y="1636713"/>
            <a:ext cx="184150" cy="366712"/>
          </a:xfrm>
          <a:prstGeom prst="rect">
            <a:avLst/>
          </a:prstGeom>
          <a:noFill/>
          <a:ln w="9525">
            <a:noFill/>
            <a:miter lim="800000"/>
            <a:headEnd/>
            <a:tailEnd/>
          </a:ln>
          <a:effectLst/>
        </p:spPr>
        <p:txBody>
          <a:bodyPr wrap="none">
            <a:spAutoFit/>
          </a:bodyPr>
          <a:lstStyle/>
          <a:p>
            <a:endParaRPr lang="en-US"/>
          </a:p>
        </p:txBody>
      </p:sp>
      <p:sp>
        <p:nvSpPr>
          <p:cNvPr id="11272" name="Text Box 8"/>
          <p:cNvSpPr txBox="1">
            <a:spLocks noChangeArrowheads="1"/>
          </p:cNvSpPr>
          <p:nvPr/>
        </p:nvSpPr>
        <p:spPr bwMode="auto">
          <a:xfrm>
            <a:off x="3108325" y="1179513"/>
            <a:ext cx="184150" cy="366712"/>
          </a:xfrm>
          <a:prstGeom prst="rect">
            <a:avLst/>
          </a:prstGeom>
          <a:noFill/>
          <a:ln w="9525">
            <a:noFill/>
            <a:miter lim="800000"/>
            <a:headEnd/>
            <a:tailEnd/>
          </a:ln>
          <a:effectLst/>
        </p:spPr>
        <p:txBody>
          <a:bodyPr wrap="none">
            <a:spAutoFit/>
          </a:bodyPr>
          <a:lstStyle/>
          <a:p>
            <a:endParaRPr lang="en-US"/>
          </a:p>
        </p:txBody>
      </p:sp>
      <p:sp>
        <p:nvSpPr>
          <p:cNvPr id="11275" name="Text Box 11"/>
          <p:cNvSpPr txBox="1">
            <a:spLocks noChangeArrowheads="1"/>
          </p:cNvSpPr>
          <p:nvPr/>
        </p:nvSpPr>
        <p:spPr bwMode="auto">
          <a:xfrm>
            <a:off x="3657600" y="304800"/>
            <a:ext cx="5486400" cy="396875"/>
          </a:xfrm>
          <a:prstGeom prst="rect">
            <a:avLst/>
          </a:prstGeom>
          <a:noFill/>
          <a:ln w="9525">
            <a:noFill/>
            <a:miter lim="800000"/>
            <a:headEnd/>
            <a:tailEnd/>
          </a:ln>
          <a:effectLst/>
        </p:spPr>
        <p:txBody>
          <a:bodyPr>
            <a:spAutoFit/>
          </a:bodyPr>
          <a:lstStyle/>
          <a:p>
            <a:r>
              <a:rPr lang="en-US" sz="2000" b="1">
                <a:solidFill>
                  <a:srgbClr val="0000FF"/>
                </a:solidFill>
              </a:rPr>
              <a:t>Cuốn sổ tay</a:t>
            </a:r>
            <a:endParaRPr lang="vi-VN" sz="2000" b="1">
              <a:solidFill>
                <a:srgbClr val="0000FF"/>
              </a:solidFill>
            </a:endParaRPr>
          </a:p>
        </p:txBody>
      </p:sp>
      <p:sp>
        <p:nvSpPr>
          <p:cNvPr id="11276" name="Rectangle 12"/>
          <p:cNvSpPr>
            <a:spLocks noChangeArrowheads="1"/>
          </p:cNvSpPr>
          <p:nvPr/>
        </p:nvSpPr>
        <p:spPr bwMode="auto">
          <a:xfrm>
            <a:off x="2438400" y="0"/>
            <a:ext cx="5105400" cy="677108"/>
          </a:xfrm>
          <a:prstGeom prst="rect">
            <a:avLst/>
          </a:prstGeom>
          <a:noFill/>
          <a:ln w="9525">
            <a:noFill/>
            <a:miter lim="800000"/>
            <a:headEnd/>
            <a:tailEnd/>
          </a:ln>
          <a:effectLst/>
        </p:spPr>
        <p:txBody>
          <a:bodyPr>
            <a:spAutoFit/>
          </a:bodyPr>
          <a:lstStyle/>
          <a:p>
            <a:r>
              <a:rPr lang="en-US" sz="2000" b="1" dirty="0" smtClean="0"/>
              <a:t>                                    </a:t>
            </a:r>
            <a:r>
              <a:rPr lang="en-US" sz="2000" b="1" u="sng" dirty="0" err="1"/>
              <a:t>Tập</a:t>
            </a:r>
            <a:r>
              <a:rPr lang="en-US" sz="2000" b="1" u="sng" dirty="0"/>
              <a:t> </a:t>
            </a:r>
            <a:r>
              <a:rPr lang="en-US" sz="2000" b="1" u="sng" dirty="0" err="1"/>
              <a:t>đọc</a:t>
            </a:r>
            <a:r>
              <a:rPr lang="en-US" sz="2000" b="1" u="sng" dirty="0"/>
              <a:t>:</a:t>
            </a:r>
            <a:endParaRPr lang="vi-VN" sz="2000" b="1" u="sng" dirty="0"/>
          </a:p>
          <a:p>
            <a:r>
              <a:rPr lang="en-US" b="1" dirty="0"/>
              <a:t> </a:t>
            </a:r>
            <a:endParaRPr lang="vi-VN" b="1" dirty="0"/>
          </a:p>
        </p:txBody>
      </p:sp>
      <p:pic>
        <p:nvPicPr>
          <p:cNvPr id="11277" name="Picture 13" descr="IMG_8519"/>
          <p:cNvPicPr>
            <a:picLocks noChangeAspect="1" noChangeArrowheads="1"/>
          </p:cNvPicPr>
          <p:nvPr/>
        </p:nvPicPr>
        <p:blipFill>
          <a:blip r:embed="rId2" cstate="print"/>
          <a:srcRect/>
          <a:stretch>
            <a:fillRect/>
          </a:stretch>
        </p:blipFill>
        <p:spPr bwMode="auto">
          <a:xfrm>
            <a:off x="0" y="762000"/>
            <a:ext cx="2438400" cy="1858963"/>
          </a:xfrm>
          <a:prstGeom prst="rect">
            <a:avLst/>
          </a:prstGeom>
          <a:noFill/>
        </p:spPr>
      </p:pic>
      <p:sp>
        <p:nvSpPr>
          <p:cNvPr id="11278" name="Text Box 14"/>
          <p:cNvSpPr txBox="1">
            <a:spLocks noChangeArrowheads="1"/>
          </p:cNvSpPr>
          <p:nvPr/>
        </p:nvSpPr>
        <p:spPr bwMode="auto">
          <a:xfrm>
            <a:off x="76200" y="762000"/>
            <a:ext cx="8915400" cy="6408738"/>
          </a:xfrm>
          <a:prstGeom prst="rect">
            <a:avLst/>
          </a:prstGeom>
          <a:noFill/>
          <a:ln w="9525">
            <a:noFill/>
            <a:miter lim="800000"/>
            <a:headEnd/>
            <a:tailEnd/>
          </a:ln>
          <a:effectLst/>
        </p:spPr>
        <p:txBody>
          <a:bodyPr>
            <a:spAutoFit/>
          </a:bodyPr>
          <a:lstStyle/>
          <a:p>
            <a:pPr algn="just"/>
            <a:r>
              <a:rPr lang="en-US"/>
              <a:t>                                        </a:t>
            </a:r>
            <a:r>
              <a:rPr lang="en-US" b="1"/>
              <a:t>Tuấn và Lân ra chơi muộn. Lúc đi ngang qua bàn Thanh,</a:t>
            </a:r>
          </a:p>
          <a:p>
            <a:pPr algn="just"/>
            <a:r>
              <a:rPr lang="en-US" b="1"/>
              <a:t>                                    chợt thấy quyển sổ để trên bàn, Tuấn tò mò toan cầm lên 		       xem, Lân vội can:</a:t>
            </a:r>
          </a:p>
          <a:p>
            <a:r>
              <a:rPr lang="en-US" b="1"/>
              <a:t>                                         - Đừng ! Sao lại xem sổ tay của bạn?</a:t>
            </a:r>
          </a:p>
          <a:p>
            <a:r>
              <a:rPr lang="en-US" b="1"/>
              <a:t>                                         Vừa lúc ấy, Thanh bước vào. Nghe Lân nói, Thanh bảo:</a:t>
            </a:r>
          </a:p>
          <a:p>
            <a:r>
              <a:rPr lang="en-US" b="1"/>
              <a:t>                                         - Để mang ra sân cùng xem! Các bạn đang đố nhau về 	                      các nước, nhờ tớ làm trọng tài.</a:t>
            </a:r>
          </a:p>
          <a:p>
            <a:pPr algn="just"/>
            <a:r>
              <a:rPr lang="en-US" b="1"/>
              <a:t>     Cả ba cùng chạy ào ra sân. Quyển sổ được mở ra. Những dòng chữ nắn nót ghi nội dung họp, các việc cần làm, những chuyện lí thú…</a:t>
            </a:r>
          </a:p>
          <a:p>
            <a:pPr algn="just"/>
            <a:r>
              <a:rPr lang="en-US" b="1"/>
              <a:t>    Thanh lên tiếng;</a:t>
            </a:r>
          </a:p>
          <a:p>
            <a:pPr algn="just"/>
            <a:r>
              <a:rPr lang="en-US" b="1"/>
              <a:t>     - Đây rồi ! Mô-na-cô đúng là nước vào loại nhỏ nhất, diện tích chỉ gần bằng nửa Hồ Tây ở Thủ đô Hà Nội. Nhưng Va-ti-căng còn nhỏ hơn: Quốc gia đặc biệt này rộng chưa bằng một phần năm Mô-na-cô. Nước lớn nhất là Nga, rộng hơn nước ta trên 50 lần.</a:t>
            </a:r>
          </a:p>
          <a:p>
            <a:pPr algn="just"/>
            <a:r>
              <a:rPr lang="en-US" b="1"/>
              <a:t>    Bốn, năm bạn cùng reo lên. Riêng Tùng chưa chịu thua:</a:t>
            </a:r>
          </a:p>
          <a:p>
            <a:pPr algn="just"/>
            <a:r>
              <a:rPr lang="en-US" b="1"/>
              <a:t>    - Thế nước nào ít dân nhất ?</a:t>
            </a:r>
          </a:p>
          <a:p>
            <a:pPr algn="just"/>
            <a:r>
              <a:rPr lang="en-US" b="1"/>
              <a:t>   Tất cả nhìn nhau, rồi nhìn Tùng. Anh chàng vẻ rất tự tin:</a:t>
            </a:r>
          </a:p>
          <a:p>
            <a:pPr algn="just"/>
            <a:r>
              <a:rPr lang="en-US" b="1"/>
              <a:t>    - Cũng là Va-ti-căng.</a:t>
            </a:r>
          </a:p>
          <a:p>
            <a:pPr algn="just"/>
            <a:r>
              <a:rPr lang="en-US" b="1"/>
              <a:t>    - Đúng đấy! - Thanh giải thích - Va-ti-căng chỉ có khoảng 700 người. Còn nước đông dân nhất là Trung Quốc: hơn 1 tỉ 200 triệu…</a:t>
            </a:r>
          </a:p>
          <a:p>
            <a:r>
              <a:rPr lang="en-US" b="1"/>
              <a:t>                                                                                         Nguyễn Hoàng</a:t>
            </a:r>
            <a:endParaRPr lang="vi-VN" b="1"/>
          </a:p>
          <a:p>
            <a:r>
              <a:rPr lang="vi-VN"/>
              <a:t>  </a:t>
            </a:r>
            <a:endParaRPr lang="en-US"/>
          </a:p>
          <a:p>
            <a:r>
              <a:rPr lang="vi-VN"/>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Box 7"/>
          <p:cNvSpPr txBox="1">
            <a:spLocks noChangeArrowheads="1"/>
          </p:cNvSpPr>
          <p:nvPr/>
        </p:nvSpPr>
        <p:spPr bwMode="auto">
          <a:xfrm>
            <a:off x="1676400" y="685800"/>
            <a:ext cx="2133600" cy="396875"/>
          </a:xfrm>
          <a:prstGeom prst="rect">
            <a:avLst/>
          </a:prstGeom>
          <a:noFill/>
          <a:ln w="9525">
            <a:noFill/>
            <a:miter lim="800000"/>
            <a:headEnd/>
            <a:tailEnd/>
          </a:ln>
          <a:effectLst/>
        </p:spPr>
        <p:txBody>
          <a:bodyPr>
            <a:spAutoFit/>
          </a:bodyPr>
          <a:lstStyle/>
          <a:p>
            <a:pPr eaLnBrk="0" hangingPunct="0">
              <a:spcBef>
                <a:spcPct val="50000"/>
              </a:spcBef>
            </a:pPr>
            <a:r>
              <a:rPr lang="en-US" sz="2000" b="1" u="sng">
                <a:solidFill>
                  <a:srgbClr val="000000"/>
                </a:solidFill>
              </a:rPr>
              <a:t>Luyện đọc:</a:t>
            </a:r>
          </a:p>
        </p:txBody>
      </p:sp>
      <p:sp>
        <p:nvSpPr>
          <p:cNvPr id="40968" name="Text Box 8"/>
          <p:cNvSpPr txBox="1">
            <a:spLocks noChangeArrowheads="1"/>
          </p:cNvSpPr>
          <p:nvPr/>
        </p:nvSpPr>
        <p:spPr bwMode="auto">
          <a:xfrm>
            <a:off x="4648200" y="685800"/>
            <a:ext cx="2514600" cy="396875"/>
          </a:xfrm>
          <a:prstGeom prst="rect">
            <a:avLst/>
          </a:prstGeom>
          <a:noFill/>
          <a:ln w="9525">
            <a:noFill/>
            <a:miter lim="800000"/>
            <a:headEnd/>
            <a:tailEnd/>
          </a:ln>
          <a:effectLst/>
        </p:spPr>
        <p:txBody>
          <a:bodyPr>
            <a:spAutoFit/>
          </a:bodyPr>
          <a:lstStyle/>
          <a:p>
            <a:pPr eaLnBrk="0" hangingPunct="0">
              <a:spcBef>
                <a:spcPct val="50000"/>
              </a:spcBef>
            </a:pPr>
            <a:r>
              <a:rPr lang="en-US" sz="2000" b="1" u="sng">
                <a:solidFill>
                  <a:srgbClr val="000000"/>
                </a:solidFill>
              </a:rPr>
              <a:t>Tìm hiểu bài:</a:t>
            </a:r>
          </a:p>
        </p:txBody>
      </p:sp>
      <p:grpSp>
        <p:nvGrpSpPr>
          <p:cNvPr id="40997" name="Group 37"/>
          <p:cNvGrpSpPr>
            <a:grpSpLocks/>
          </p:cNvGrpSpPr>
          <p:nvPr/>
        </p:nvGrpSpPr>
        <p:grpSpPr bwMode="auto">
          <a:xfrm>
            <a:off x="1600200" y="762000"/>
            <a:ext cx="6781800" cy="2438400"/>
            <a:chOff x="1008" y="480"/>
            <a:chExt cx="4272" cy="1536"/>
          </a:xfrm>
        </p:grpSpPr>
        <p:sp>
          <p:nvSpPr>
            <p:cNvPr id="40969" name="Line 9"/>
            <p:cNvSpPr>
              <a:spLocks noChangeShapeType="1"/>
            </p:cNvSpPr>
            <p:nvPr/>
          </p:nvSpPr>
          <p:spPr bwMode="auto">
            <a:xfrm>
              <a:off x="2928" y="480"/>
              <a:ext cx="0" cy="1536"/>
            </a:xfrm>
            <a:prstGeom prst="line">
              <a:avLst/>
            </a:prstGeom>
            <a:noFill/>
            <a:ln w="9525">
              <a:solidFill>
                <a:srgbClr val="000000"/>
              </a:solidFill>
              <a:round/>
              <a:headEnd/>
              <a:tailEnd/>
            </a:ln>
            <a:effectLst/>
          </p:spPr>
          <p:txBody>
            <a:bodyPr/>
            <a:lstStyle/>
            <a:p>
              <a:endParaRPr lang="en-US"/>
            </a:p>
          </p:txBody>
        </p:sp>
        <p:sp>
          <p:nvSpPr>
            <p:cNvPr id="40970" name="Line 10"/>
            <p:cNvSpPr>
              <a:spLocks noChangeShapeType="1"/>
            </p:cNvSpPr>
            <p:nvPr/>
          </p:nvSpPr>
          <p:spPr bwMode="auto">
            <a:xfrm>
              <a:off x="1008" y="2016"/>
              <a:ext cx="4272" cy="0"/>
            </a:xfrm>
            <a:prstGeom prst="line">
              <a:avLst/>
            </a:prstGeom>
            <a:noFill/>
            <a:ln w="9525">
              <a:solidFill>
                <a:srgbClr val="000000"/>
              </a:solidFill>
              <a:round/>
              <a:headEnd/>
              <a:tailEnd/>
            </a:ln>
            <a:effectLst/>
          </p:spPr>
          <p:txBody>
            <a:bodyPr/>
            <a:lstStyle/>
            <a:p>
              <a:endParaRPr lang="en-US"/>
            </a:p>
          </p:txBody>
        </p:sp>
      </p:grpSp>
      <p:sp>
        <p:nvSpPr>
          <p:cNvPr id="40971" name="Text Box 11"/>
          <p:cNvSpPr txBox="1">
            <a:spLocks noChangeArrowheads="1"/>
          </p:cNvSpPr>
          <p:nvPr/>
        </p:nvSpPr>
        <p:spPr bwMode="auto">
          <a:xfrm>
            <a:off x="1524000" y="1355725"/>
            <a:ext cx="3200400" cy="701675"/>
          </a:xfrm>
          <a:prstGeom prst="rect">
            <a:avLst/>
          </a:prstGeom>
          <a:noFill/>
          <a:ln w="9525">
            <a:noFill/>
            <a:miter lim="800000"/>
            <a:headEnd/>
            <a:tailEnd/>
          </a:ln>
          <a:effectLst/>
        </p:spPr>
        <p:txBody>
          <a:bodyPr>
            <a:spAutoFit/>
          </a:bodyPr>
          <a:lstStyle/>
          <a:p>
            <a:pPr>
              <a:spcBef>
                <a:spcPct val="50000"/>
              </a:spcBef>
            </a:pPr>
            <a:r>
              <a:rPr lang="en-US" sz="2000" b="1"/>
              <a:t>quyển sổ, toan cầm lên, nhỏ nhất.</a:t>
            </a:r>
          </a:p>
        </p:txBody>
      </p:sp>
      <p:sp>
        <p:nvSpPr>
          <p:cNvPr id="40973" name="Text Box 13"/>
          <p:cNvSpPr txBox="1">
            <a:spLocks noChangeArrowheads="1"/>
          </p:cNvSpPr>
          <p:nvPr/>
        </p:nvSpPr>
        <p:spPr bwMode="auto">
          <a:xfrm>
            <a:off x="3657600" y="304800"/>
            <a:ext cx="5486400" cy="396875"/>
          </a:xfrm>
          <a:prstGeom prst="rect">
            <a:avLst/>
          </a:prstGeom>
          <a:noFill/>
          <a:ln w="9525">
            <a:noFill/>
            <a:miter lim="800000"/>
            <a:headEnd/>
            <a:tailEnd/>
          </a:ln>
          <a:effectLst/>
        </p:spPr>
        <p:txBody>
          <a:bodyPr>
            <a:spAutoFit/>
          </a:bodyPr>
          <a:lstStyle/>
          <a:p>
            <a:r>
              <a:rPr lang="en-US" sz="2000" b="1">
                <a:solidFill>
                  <a:srgbClr val="0000FF"/>
                </a:solidFill>
              </a:rPr>
              <a:t>Cuốn sổ tay</a:t>
            </a:r>
            <a:endParaRPr lang="vi-VN" sz="2000" b="1">
              <a:solidFill>
                <a:srgbClr val="0000FF"/>
              </a:solidFill>
            </a:endParaRPr>
          </a:p>
        </p:txBody>
      </p:sp>
      <p:sp>
        <p:nvSpPr>
          <p:cNvPr id="40974" name="Rectangle 14"/>
          <p:cNvSpPr>
            <a:spLocks noChangeArrowheads="1"/>
          </p:cNvSpPr>
          <p:nvPr/>
        </p:nvSpPr>
        <p:spPr bwMode="auto">
          <a:xfrm>
            <a:off x="2438400" y="0"/>
            <a:ext cx="5105400" cy="400110"/>
          </a:xfrm>
          <a:prstGeom prst="rect">
            <a:avLst/>
          </a:prstGeom>
          <a:noFill/>
          <a:ln w="9525">
            <a:noFill/>
            <a:miter lim="800000"/>
            <a:headEnd/>
            <a:tailEnd/>
          </a:ln>
          <a:effectLst/>
        </p:spPr>
        <p:txBody>
          <a:bodyPr>
            <a:spAutoFit/>
          </a:bodyPr>
          <a:lstStyle/>
          <a:p>
            <a:r>
              <a:rPr lang="en-US" sz="2000" b="1" dirty="0" smtClean="0"/>
              <a:t>                                    </a:t>
            </a:r>
            <a:r>
              <a:rPr lang="en-US" sz="2000" b="1" u="sng" dirty="0" err="1"/>
              <a:t>Tập</a:t>
            </a:r>
            <a:r>
              <a:rPr lang="en-US" sz="2000" b="1" u="sng" dirty="0"/>
              <a:t> </a:t>
            </a:r>
            <a:r>
              <a:rPr lang="en-US" sz="2000" b="1" u="sng" dirty="0" err="1"/>
              <a:t>đọc</a:t>
            </a:r>
            <a:r>
              <a:rPr lang="en-US" sz="2000" b="1" u="sng" dirty="0"/>
              <a:t>:</a:t>
            </a:r>
            <a:endParaRPr lang="vi-VN" b="1" dirty="0"/>
          </a:p>
        </p:txBody>
      </p:sp>
      <p:sp>
        <p:nvSpPr>
          <p:cNvPr id="40976" name="Text Box 16"/>
          <p:cNvSpPr txBox="1">
            <a:spLocks noChangeArrowheads="1"/>
          </p:cNvSpPr>
          <p:nvPr/>
        </p:nvSpPr>
        <p:spPr bwMode="auto">
          <a:xfrm>
            <a:off x="1524000" y="1066800"/>
            <a:ext cx="2819400" cy="396875"/>
          </a:xfrm>
          <a:prstGeom prst="rect">
            <a:avLst/>
          </a:prstGeom>
          <a:noFill/>
          <a:ln w="9525">
            <a:noFill/>
            <a:miter lim="800000"/>
            <a:headEnd/>
            <a:tailEnd/>
          </a:ln>
          <a:effectLst/>
        </p:spPr>
        <p:txBody>
          <a:bodyPr>
            <a:spAutoFit/>
          </a:bodyPr>
          <a:lstStyle/>
          <a:p>
            <a:pPr>
              <a:spcBef>
                <a:spcPct val="50000"/>
              </a:spcBef>
            </a:pPr>
            <a:r>
              <a:rPr lang="en-US" sz="2000" b="1"/>
              <a:t>Mô-na-cô, Va-ti-căng,</a:t>
            </a:r>
          </a:p>
        </p:txBody>
      </p:sp>
      <p:sp>
        <p:nvSpPr>
          <p:cNvPr id="40979" name="Text Box 19"/>
          <p:cNvSpPr txBox="1">
            <a:spLocks noChangeArrowheads="1"/>
          </p:cNvSpPr>
          <p:nvPr/>
        </p:nvSpPr>
        <p:spPr bwMode="auto">
          <a:xfrm>
            <a:off x="4648200" y="990600"/>
            <a:ext cx="1371600" cy="396875"/>
          </a:xfrm>
          <a:prstGeom prst="rect">
            <a:avLst/>
          </a:prstGeom>
          <a:noFill/>
          <a:ln w="9525">
            <a:noFill/>
            <a:miter lim="800000"/>
            <a:headEnd/>
            <a:tailEnd/>
          </a:ln>
          <a:effectLst/>
        </p:spPr>
        <p:txBody>
          <a:bodyPr>
            <a:spAutoFit/>
          </a:bodyPr>
          <a:lstStyle/>
          <a:p>
            <a:pPr>
              <a:spcBef>
                <a:spcPct val="50000"/>
              </a:spcBef>
            </a:pPr>
            <a:r>
              <a:rPr lang="en-US" sz="2000" b="1"/>
              <a:t>Trọng tài, </a:t>
            </a:r>
          </a:p>
        </p:txBody>
      </p:sp>
      <p:sp>
        <p:nvSpPr>
          <p:cNvPr id="40980" name="Text Box 20"/>
          <p:cNvSpPr txBox="1">
            <a:spLocks noChangeArrowheads="1"/>
          </p:cNvSpPr>
          <p:nvPr/>
        </p:nvSpPr>
        <p:spPr bwMode="auto">
          <a:xfrm>
            <a:off x="5867400" y="974725"/>
            <a:ext cx="1447800" cy="396875"/>
          </a:xfrm>
          <a:prstGeom prst="rect">
            <a:avLst/>
          </a:prstGeom>
          <a:noFill/>
          <a:ln w="9525">
            <a:noFill/>
            <a:miter lim="800000"/>
            <a:headEnd/>
            <a:tailEnd/>
          </a:ln>
          <a:effectLst/>
        </p:spPr>
        <p:txBody>
          <a:bodyPr>
            <a:spAutoFit/>
          </a:bodyPr>
          <a:lstStyle/>
          <a:p>
            <a:pPr>
              <a:spcBef>
                <a:spcPct val="50000"/>
              </a:spcBef>
            </a:pPr>
            <a:r>
              <a:rPr lang="en-US" sz="2000" b="1"/>
              <a:t>Mô-nô-cô,</a:t>
            </a:r>
          </a:p>
        </p:txBody>
      </p:sp>
      <p:sp>
        <p:nvSpPr>
          <p:cNvPr id="40981" name="Text Box 21"/>
          <p:cNvSpPr txBox="1">
            <a:spLocks noChangeArrowheads="1"/>
          </p:cNvSpPr>
          <p:nvPr/>
        </p:nvSpPr>
        <p:spPr bwMode="auto">
          <a:xfrm>
            <a:off x="7162800" y="990600"/>
            <a:ext cx="1371600" cy="396875"/>
          </a:xfrm>
          <a:prstGeom prst="rect">
            <a:avLst/>
          </a:prstGeom>
          <a:noFill/>
          <a:ln w="9525">
            <a:noFill/>
            <a:miter lim="800000"/>
            <a:headEnd/>
            <a:tailEnd/>
          </a:ln>
          <a:effectLst/>
        </p:spPr>
        <p:txBody>
          <a:bodyPr>
            <a:spAutoFit/>
          </a:bodyPr>
          <a:lstStyle/>
          <a:p>
            <a:pPr>
              <a:spcBef>
                <a:spcPct val="50000"/>
              </a:spcBef>
            </a:pPr>
            <a:r>
              <a:rPr lang="en-US" sz="2000" b="1"/>
              <a:t>diện tích, </a:t>
            </a:r>
          </a:p>
        </p:txBody>
      </p:sp>
      <p:sp>
        <p:nvSpPr>
          <p:cNvPr id="40982" name="Text Box 22"/>
          <p:cNvSpPr txBox="1">
            <a:spLocks noChangeArrowheads="1"/>
          </p:cNvSpPr>
          <p:nvPr/>
        </p:nvSpPr>
        <p:spPr bwMode="auto">
          <a:xfrm>
            <a:off x="4648200" y="1279525"/>
            <a:ext cx="1600200" cy="396875"/>
          </a:xfrm>
          <a:prstGeom prst="rect">
            <a:avLst/>
          </a:prstGeom>
          <a:noFill/>
          <a:ln w="9525">
            <a:noFill/>
            <a:miter lim="800000"/>
            <a:headEnd/>
            <a:tailEnd/>
          </a:ln>
          <a:effectLst/>
        </p:spPr>
        <p:txBody>
          <a:bodyPr>
            <a:spAutoFit/>
          </a:bodyPr>
          <a:lstStyle/>
          <a:p>
            <a:pPr>
              <a:spcBef>
                <a:spcPct val="50000"/>
              </a:spcBef>
            </a:pPr>
            <a:r>
              <a:rPr lang="en-US" sz="2000" b="1"/>
              <a:t>Va-ti-căng, </a:t>
            </a:r>
          </a:p>
        </p:txBody>
      </p:sp>
      <p:sp>
        <p:nvSpPr>
          <p:cNvPr id="40983" name="Text Box 23"/>
          <p:cNvSpPr txBox="1">
            <a:spLocks noChangeArrowheads="1"/>
          </p:cNvSpPr>
          <p:nvPr/>
        </p:nvSpPr>
        <p:spPr bwMode="auto">
          <a:xfrm>
            <a:off x="6019800" y="1279525"/>
            <a:ext cx="1371600" cy="396875"/>
          </a:xfrm>
          <a:prstGeom prst="rect">
            <a:avLst/>
          </a:prstGeom>
          <a:noFill/>
          <a:ln w="9525">
            <a:noFill/>
            <a:miter lim="800000"/>
            <a:headEnd/>
            <a:tailEnd/>
          </a:ln>
          <a:effectLst/>
        </p:spPr>
        <p:txBody>
          <a:bodyPr>
            <a:spAutoFit/>
          </a:bodyPr>
          <a:lstStyle/>
          <a:p>
            <a:pPr>
              <a:spcBef>
                <a:spcPct val="50000"/>
              </a:spcBef>
            </a:pPr>
            <a:r>
              <a:rPr lang="en-US" sz="2000" b="1"/>
              <a:t>quốc gia. </a:t>
            </a:r>
          </a:p>
        </p:txBody>
      </p:sp>
      <p:sp>
        <p:nvSpPr>
          <p:cNvPr id="40984" name="Text Box 24"/>
          <p:cNvSpPr txBox="1">
            <a:spLocks noChangeArrowheads="1"/>
          </p:cNvSpPr>
          <p:nvPr/>
        </p:nvSpPr>
        <p:spPr bwMode="auto">
          <a:xfrm>
            <a:off x="152400" y="3413125"/>
            <a:ext cx="8915400" cy="1006475"/>
          </a:xfrm>
          <a:prstGeom prst="rect">
            <a:avLst/>
          </a:prstGeom>
          <a:noFill/>
          <a:ln w="9525">
            <a:noFill/>
            <a:miter lim="800000"/>
            <a:headEnd/>
            <a:tailEnd/>
          </a:ln>
          <a:effectLst/>
        </p:spPr>
        <p:txBody>
          <a:bodyPr>
            <a:spAutoFit/>
          </a:bodyPr>
          <a:lstStyle/>
          <a:p>
            <a:r>
              <a:rPr lang="en-US" sz="2000" b="1"/>
              <a:t>     Tuấn và Lân ra chơi muộn.</a:t>
            </a:r>
            <a:r>
              <a:rPr lang="en-US" sz="2000">
                <a:solidFill>
                  <a:srgbClr val="0000FF"/>
                </a:solidFill>
              </a:rPr>
              <a:t> </a:t>
            </a:r>
            <a:r>
              <a:rPr lang="en-US" sz="2000" b="1"/>
              <a:t>Lúc đi ngang qua bàn Thanh,</a:t>
            </a:r>
            <a:r>
              <a:rPr lang="en-US" sz="2000">
                <a:solidFill>
                  <a:srgbClr val="0000FF"/>
                </a:solidFill>
              </a:rPr>
              <a:t> </a:t>
            </a:r>
            <a:r>
              <a:rPr lang="en-US" sz="2000" b="1"/>
              <a:t> chợt thấy quyển sổ để trên bàn, Tuấn tò mò toan cầm lên xem,</a:t>
            </a:r>
            <a:r>
              <a:rPr lang="en-US" sz="2000">
                <a:solidFill>
                  <a:srgbClr val="0000FF"/>
                </a:solidFill>
              </a:rPr>
              <a:t> </a:t>
            </a:r>
            <a:r>
              <a:rPr lang="en-US" sz="2000" b="1"/>
              <a:t>Lân vội can: </a:t>
            </a:r>
          </a:p>
          <a:p>
            <a:r>
              <a:rPr lang="en-US" sz="2000" b="1"/>
              <a:t>    - Đừng ! Sao lại xem sổ tay của bạn ?</a:t>
            </a:r>
            <a:endParaRPr lang="en-US" sz="2000"/>
          </a:p>
        </p:txBody>
      </p:sp>
      <p:sp>
        <p:nvSpPr>
          <p:cNvPr id="40985" name="Text Box 25"/>
          <p:cNvSpPr txBox="1">
            <a:spLocks noChangeArrowheads="1"/>
          </p:cNvSpPr>
          <p:nvPr/>
        </p:nvSpPr>
        <p:spPr bwMode="auto">
          <a:xfrm>
            <a:off x="152400" y="3429000"/>
            <a:ext cx="8915400" cy="1616075"/>
          </a:xfrm>
          <a:prstGeom prst="rect">
            <a:avLst/>
          </a:prstGeom>
          <a:noFill/>
          <a:ln w="9525">
            <a:noFill/>
            <a:miter lim="800000"/>
            <a:headEnd/>
            <a:tailEnd/>
          </a:ln>
          <a:effectLst/>
        </p:spPr>
        <p:txBody>
          <a:bodyPr>
            <a:spAutoFit/>
          </a:bodyPr>
          <a:lstStyle/>
          <a:p>
            <a:r>
              <a:rPr lang="en-US" sz="2000" b="1"/>
              <a:t>   Vừa lúc ấy, Thanh bước vào. Nghe Lân nói, Thanh bảo:</a:t>
            </a:r>
          </a:p>
          <a:p>
            <a:r>
              <a:rPr lang="en-US" sz="2000" b="1"/>
              <a:t>   - Để mang ra sân cùng xem! Các bạn đang đố nhau về các nước, nhờ tớ làm trọng tài.</a:t>
            </a:r>
          </a:p>
          <a:p>
            <a:r>
              <a:rPr lang="en-US" sz="2000" b="1"/>
              <a:t>     Cả ba cùng chạy ào ra sân. Quyển sổ được mở ra. Những dòng chữ nắn nót ghi nội dung họp, các việc cần làm, những chuyện lí thú…</a:t>
            </a:r>
            <a:endParaRPr lang="en-US" sz="2000"/>
          </a:p>
        </p:txBody>
      </p:sp>
      <p:sp>
        <p:nvSpPr>
          <p:cNvPr id="40986" name="Text Box 26"/>
          <p:cNvSpPr txBox="1">
            <a:spLocks noChangeArrowheads="1"/>
          </p:cNvSpPr>
          <p:nvPr/>
        </p:nvSpPr>
        <p:spPr bwMode="auto">
          <a:xfrm>
            <a:off x="152400" y="3413125"/>
            <a:ext cx="8839200" cy="2073275"/>
          </a:xfrm>
          <a:prstGeom prst="rect">
            <a:avLst/>
          </a:prstGeom>
          <a:noFill/>
          <a:ln w="9525">
            <a:noFill/>
            <a:miter lim="800000"/>
            <a:headEnd/>
            <a:tailEnd/>
          </a:ln>
          <a:effectLst/>
        </p:spPr>
        <p:txBody>
          <a:bodyPr>
            <a:spAutoFit/>
          </a:bodyPr>
          <a:lstStyle/>
          <a:p>
            <a:r>
              <a:rPr lang="en-US" sz="2000" b="1"/>
              <a:t>   Thanh lên tiếng;</a:t>
            </a:r>
          </a:p>
          <a:p>
            <a:r>
              <a:rPr lang="en-US" sz="2000" b="1"/>
              <a:t>   - Đây rồi ! Mô-na-cô đúng là nước vào loại nhỏ nhất, diện tích chỉ gần bằng nửa Hồ Tây ở Thủ đô Hà Nội. Nhưng Va-ti-căng còn nhỏ hơn: Quốc gia đặc biệt này rộng chưa bằng một phần năm Mô-na-cô. Nước lớn nhất là Nga, rộng hơn nước ta trên 50 lần.</a:t>
            </a:r>
          </a:p>
          <a:p>
            <a:pPr>
              <a:spcBef>
                <a:spcPct val="50000"/>
              </a:spcBef>
            </a:pPr>
            <a:endParaRPr lang="en-US" sz="2000"/>
          </a:p>
        </p:txBody>
      </p:sp>
      <p:sp>
        <p:nvSpPr>
          <p:cNvPr id="40987" name="Text Box 27"/>
          <p:cNvSpPr txBox="1">
            <a:spLocks noChangeArrowheads="1"/>
          </p:cNvSpPr>
          <p:nvPr/>
        </p:nvSpPr>
        <p:spPr bwMode="auto">
          <a:xfrm>
            <a:off x="228600" y="3429000"/>
            <a:ext cx="8915400" cy="1920875"/>
          </a:xfrm>
          <a:prstGeom prst="rect">
            <a:avLst/>
          </a:prstGeom>
          <a:noFill/>
          <a:ln w="9525">
            <a:noFill/>
            <a:miter lim="800000"/>
            <a:headEnd/>
            <a:tailEnd/>
          </a:ln>
          <a:effectLst/>
        </p:spPr>
        <p:txBody>
          <a:bodyPr>
            <a:spAutoFit/>
          </a:bodyPr>
          <a:lstStyle/>
          <a:p>
            <a:r>
              <a:rPr lang="en-US" sz="2000" b="1"/>
              <a:t>   Bốn, năm bạn cùng reo lên. Riêng Tùng chưa chịu thua:</a:t>
            </a:r>
          </a:p>
          <a:p>
            <a:r>
              <a:rPr lang="en-US" sz="2000" b="1"/>
              <a:t>    - Thế nước nào ít dân nhất ?</a:t>
            </a:r>
          </a:p>
          <a:p>
            <a:r>
              <a:rPr lang="en-US" sz="2000" b="1"/>
              <a:t>   Tất cả nhìn nhau, rồi nhìn Tùng. Anh chàng vẻ rất tự tin:</a:t>
            </a:r>
          </a:p>
          <a:p>
            <a:r>
              <a:rPr lang="en-US" sz="2000" b="1"/>
              <a:t>    - Cũng là Va-ti-căng.</a:t>
            </a:r>
          </a:p>
          <a:p>
            <a:r>
              <a:rPr lang="en-US" sz="2000" b="1"/>
              <a:t>    - Đúng đấy! - Thanh giải thích - Va-ti-căng chỉ có khoảng 700 người. Còn nước đông dân nhất là Trung Quốc : hơn 1 tỉ 200 triệu…</a:t>
            </a:r>
            <a:endParaRPr lang="en-US" sz="2000"/>
          </a:p>
        </p:txBody>
      </p:sp>
      <p:grpSp>
        <p:nvGrpSpPr>
          <p:cNvPr id="40990" name="Group 30"/>
          <p:cNvGrpSpPr>
            <a:grpSpLocks/>
          </p:cNvGrpSpPr>
          <p:nvPr/>
        </p:nvGrpSpPr>
        <p:grpSpPr bwMode="auto">
          <a:xfrm>
            <a:off x="4800600" y="515938"/>
            <a:ext cx="4495800" cy="2608262"/>
            <a:chOff x="2928" y="432"/>
            <a:chExt cx="2832" cy="1643"/>
          </a:xfrm>
        </p:grpSpPr>
        <p:pic>
          <p:nvPicPr>
            <p:cNvPr id="40988" name="Picture 28" descr="www.thegioibongda.com: Hình ảnh &quot;khét lẹt&quot; trên sân Chi Lăng">
              <a:hlinkClick r:id="rId2"/>
            </p:cNvPr>
            <p:cNvPicPr>
              <a:picLocks noChangeAspect="1" noChangeArrowheads="1"/>
            </p:cNvPicPr>
            <p:nvPr/>
          </p:nvPicPr>
          <p:blipFill>
            <a:blip r:embed="rId3"/>
            <a:srcRect/>
            <a:stretch>
              <a:fillRect/>
            </a:stretch>
          </p:blipFill>
          <p:spPr bwMode="auto">
            <a:xfrm>
              <a:off x="2928" y="1008"/>
              <a:ext cx="1440" cy="1067"/>
            </a:xfrm>
            <a:prstGeom prst="rect">
              <a:avLst/>
            </a:prstGeom>
            <a:noFill/>
          </p:spPr>
        </p:pic>
        <p:sp>
          <p:nvSpPr>
            <p:cNvPr id="40989" name="AutoShape 29"/>
            <p:cNvSpPr>
              <a:spLocks noChangeArrowheads="1"/>
            </p:cNvSpPr>
            <p:nvPr/>
          </p:nvSpPr>
          <p:spPr bwMode="auto">
            <a:xfrm>
              <a:off x="3744" y="432"/>
              <a:ext cx="2016" cy="1008"/>
            </a:xfrm>
            <a:prstGeom prst="cloudCallout">
              <a:avLst>
                <a:gd name="adj1" fmla="val -44347"/>
                <a:gd name="adj2" fmla="val 92856"/>
              </a:avLst>
            </a:prstGeom>
            <a:solidFill>
              <a:schemeClr val="accent1"/>
            </a:solidFill>
            <a:ln w="9525">
              <a:solidFill>
                <a:schemeClr val="tx1"/>
              </a:solidFill>
              <a:round/>
              <a:headEnd/>
              <a:tailEnd/>
            </a:ln>
            <a:effectLst/>
          </p:spPr>
          <p:txBody>
            <a:bodyPr/>
            <a:lstStyle/>
            <a:p>
              <a:r>
                <a:rPr lang="en-US" sz="2000" b="1" i="1">
                  <a:solidFill>
                    <a:srgbClr val="0000FF"/>
                  </a:solidFill>
                </a:rPr>
                <a:t>Người được cử ra để phân xử phải trái.</a:t>
              </a:r>
            </a:p>
          </p:txBody>
        </p:sp>
      </p:grpSp>
      <p:pic>
        <p:nvPicPr>
          <p:cNvPr id="40977" name="Picture 17"/>
          <p:cNvPicPr>
            <a:picLocks noChangeAspect="1" noChangeArrowheads="1"/>
          </p:cNvPicPr>
          <p:nvPr/>
        </p:nvPicPr>
        <p:blipFill>
          <a:blip r:embed="rId4"/>
          <a:srcRect/>
          <a:stretch>
            <a:fillRect/>
          </a:stretch>
        </p:blipFill>
        <p:spPr bwMode="auto">
          <a:xfrm>
            <a:off x="3962400" y="1743075"/>
            <a:ext cx="5181600" cy="5114925"/>
          </a:xfrm>
          <a:prstGeom prst="rect">
            <a:avLst/>
          </a:prstGeom>
          <a:noFill/>
          <a:ln w="9525">
            <a:noFill/>
            <a:miter lim="800000"/>
            <a:headEnd/>
            <a:tailEnd/>
          </a:ln>
          <a:effectLst/>
        </p:spPr>
      </p:pic>
      <p:grpSp>
        <p:nvGrpSpPr>
          <p:cNvPr id="40999" name="Group 39"/>
          <p:cNvGrpSpPr>
            <a:grpSpLocks/>
          </p:cNvGrpSpPr>
          <p:nvPr/>
        </p:nvGrpSpPr>
        <p:grpSpPr bwMode="auto">
          <a:xfrm>
            <a:off x="3962400" y="1743075"/>
            <a:ext cx="5181600" cy="5114925"/>
            <a:chOff x="-4944" y="1098"/>
            <a:chExt cx="3264" cy="3222"/>
          </a:xfrm>
        </p:grpSpPr>
        <p:pic>
          <p:nvPicPr>
            <p:cNvPr id="40992" name="Picture 32"/>
            <p:cNvPicPr>
              <a:picLocks noChangeAspect="1" noChangeArrowheads="1"/>
            </p:cNvPicPr>
            <p:nvPr/>
          </p:nvPicPr>
          <p:blipFill>
            <a:blip r:embed="rId4"/>
            <a:srcRect/>
            <a:stretch>
              <a:fillRect/>
            </a:stretch>
          </p:blipFill>
          <p:spPr bwMode="auto">
            <a:xfrm>
              <a:off x="-4944" y="1098"/>
              <a:ext cx="3264" cy="3222"/>
            </a:xfrm>
            <a:prstGeom prst="rect">
              <a:avLst/>
            </a:prstGeom>
            <a:noFill/>
            <a:ln w="9525">
              <a:noFill/>
              <a:miter lim="800000"/>
              <a:headEnd/>
              <a:tailEnd/>
            </a:ln>
            <a:effectLst/>
          </p:spPr>
        </p:pic>
        <p:grpSp>
          <p:nvGrpSpPr>
            <p:cNvPr id="40998" name="Group 38"/>
            <p:cNvGrpSpPr>
              <a:grpSpLocks/>
            </p:cNvGrpSpPr>
            <p:nvPr/>
          </p:nvGrpSpPr>
          <p:grpSpPr bwMode="auto">
            <a:xfrm>
              <a:off x="-3360" y="2592"/>
              <a:ext cx="1392" cy="1104"/>
              <a:chOff x="-2304" y="3216"/>
              <a:chExt cx="1392" cy="1104"/>
            </a:xfrm>
          </p:grpSpPr>
          <p:sp>
            <p:nvSpPr>
              <p:cNvPr id="40996" name="AutoShape 36"/>
              <p:cNvSpPr>
                <a:spLocks noChangeArrowheads="1"/>
              </p:cNvSpPr>
              <p:nvPr/>
            </p:nvSpPr>
            <p:spPr bwMode="auto">
              <a:xfrm>
                <a:off x="-2304" y="3216"/>
                <a:ext cx="1392" cy="1104"/>
              </a:xfrm>
              <a:prstGeom prst="wedgeRectCallout">
                <a:avLst>
                  <a:gd name="adj1" fmla="val -43750"/>
                  <a:gd name="adj2" fmla="val 70000"/>
                </a:avLst>
              </a:prstGeom>
              <a:solidFill>
                <a:schemeClr val="accent1"/>
              </a:solidFill>
              <a:ln w="9525">
                <a:solidFill>
                  <a:schemeClr val="tx1"/>
                </a:solidFill>
                <a:miter lim="800000"/>
                <a:headEnd/>
                <a:tailEnd/>
              </a:ln>
              <a:effectLst/>
            </p:spPr>
            <p:txBody>
              <a:bodyPr/>
              <a:lstStyle/>
              <a:p>
                <a:pPr algn="ctr"/>
                <a:endParaRPr lang="en-US"/>
              </a:p>
            </p:txBody>
          </p:sp>
          <p:pic>
            <p:nvPicPr>
              <p:cNvPr id="40978" name="Picture 18" descr="VATICAN"/>
              <p:cNvPicPr>
                <a:picLocks noChangeAspect="1" noChangeArrowheads="1"/>
              </p:cNvPicPr>
              <p:nvPr/>
            </p:nvPicPr>
            <p:blipFill>
              <a:blip r:embed="rId5"/>
              <a:srcRect/>
              <a:stretch>
                <a:fillRect/>
              </a:stretch>
            </p:blipFill>
            <p:spPr bwMode="auto">
              <a:xfrm flipH="1">
                <a:off x="-2256" y="3254"/>
                <a:ext cx="1296" cy="1028"/>
              </a:xfrm>
              <a:prstGeom prst="rect">
                <a:avLst/>
              </a:prstGeom>
              <a:noFill/>
            </p:spPr>
          </p:pic>
        </p:grpSp>
      </p:grpSp>
      <p:pic>
        <p:nvPicPr>
          <p:cNvPr id="41000" name="Picture 40" descr="IMG0259A"/>
          <p:cNvPicPr>
            <a:picLocks noChangeAspect="1" noChangeArrowheads="1"/>
          </p:cNvPicPr>
          <p:nvPr/>
        </p:nvPicPr>
        <p:blipFill>
          <a:blip r:embed="rId6"/>
          <a:srcRect/>
          <a:stretch>
            <a:fillRect/>
          </a:stretch>
        </p:blipFill>
        <p:spPr bwMode="auto">
          <a:xfrm>
            <a:off x="3276600" y="1712913"/>
            <a:ext cx="5867400" cy="5145087"/>
          </a:xfrm>
          <a:prstGeom prst="rect">
            <a:avLst/>
          </a:prstGeom>
          <a:noFill/>
        </p:spPr>
      </p:pic>
      <p:sp>
        <p:nvSpPr>
          <p:cNvPr id="40991" name="AutoShape 31"/>
          <p:cNvSpPr>
            <a:spLocks noChangeArrowheads="1"/>
          </p:cNvSpPr>
          <p:nvPr/>
        </p:nvSpPr>
        <p:spPr bwMode="auto">
          <a:xfrm rot="10800000">
            <a:off x="4572000" y="1371600"/>
            <a:ext cx="3048000" cy="990600"/>
          </a:xfrm>
          <a:prstGeom prst="cloudCallout">
            <a:avLst>
              <a:gd name="adj1" fmla="val -69847"/>
              <a:gd name="adj2" fmla="val 54968"/>
            </a:avLst>
          </a:prstGeom>
          <a:solidFill>
            <a:schemeClr val="accent1"/>
          </a:solidFill>
          <a:ln w="9525">
            <a:solidFill>
              <a:schemeClr val="tx1"/>
            </a:solidFill>
            <a:round/>
            <a:headEnd/>
            <a:tailEnd/>
          </a:ln>
          <a:effectLst/>
        </p:spPr>
        <p:txBody>
          <a:bodyPr rot="10800000"/>
          <a:lstStyle/>
          <a:p>
            <a:r>
              <a:rPr lang="en-US" b="1">
                <a:solidFill>
                  <a:srgbClr val="0000FF"/>
                </a:solidFill>
              </a:rPr>
              <a:t>Độ rộng của bề mặt sự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76"/>
                                        </p:tgtEl>
                                        <p:attrNameLst>
                                          <p:attrName>style.visibility</p:attrName>
                                        </p:attrNameLst>
                                      </p:cBhvr>
                                      <p:to>
                                        <p:strVal val="visible"/>
                                      </p:to>
                                    </p:set>
                                    <p:animEffect transition="in" filter="box(in)">
                                      <p:cBhvr>
                                        <p:cTn id="7" dur="500"/>
                                        <p:tgtEl>
                                          <p:spTgt spid="409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71"/>
                                        </p:tgtEl>
                                        <p:attrNameLst>
                                          <p:attrName>style.visibility</p:attrName>
                                        </p:attrNameLst>
                                      </p:cBhvr>
                                      <p:to>
                                        <p:strVal val="visible"/>
                                      </p:to>
                                    </p:set>
                                    <p:animEffect transition="in" filter="box(in)">
                                      <p:cBhvr>
                                        <p:cTn id="12" dur="500"/>
                                        <p:tgtEl>
                                          <p:spTgt spid="4097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84"/>
                                        </p:tgtEl>
                                        <p:attrNameLst>
                                          <p:attrName>style.visibility</p:attrName>
                                        </p:attrNameLst>
                                      </p:cBhvr>
                                      <p:to>
                                        <p:strVal val="visible"/>
                                      </p:to>
                                    </p:set>
                                    <p:animEffect transition="in" filter="box(in)">
                                      <p:cBhvr>
                                        <p:cTn id="17" dur="500"/>
                                        <p:tgtEl>
                                          <p:spTgt spid="4098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40984"/>
                                        </p:tgtEl>
                                      </p:cBhvr>
                                    </p:animEffect>
                                    <p:set>
                                      <p:cBhvr>
                                        <p:cTn id="22" dur="1" fill="hold">
                                          <p:stCondLst>
                                            <p:cond delay="499"/>
                                          </p:stCondLst>
                                        </p:cTn>
                                        <p:tgtEl>
                                          <p:spTgt spid="4098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0985"/>
                                        </p:tgtEl>
                                        <p:attrNameLst>
                                          <p:attrName>style.visibility</p:attrName>
                                        </p:attrNameLst>
                                      </p:cBhvr>
                                      <p:to>
                                        <p:strVal val="visible"/>
                                      </p:to>
                                    </p:set>
                                    <p:animEffect transition="in" filter="box(in)">
                                      <p:cBhvr>
                                        <p:cTn id="27" dur="500"/>
                                        <p:tgtEl>
                                          <p:spTgt spid="409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0979"/>
                                        </p:tgtEl>
                                        <p:attrNameLst>
                                          <p:attrName>style.visibility</p:attrName>
                                        </p:attrNameLst>
                                      </p:cBhvr>
                                      <p:to>
                                        <p:strVal val="visible"/>
                                      </p:to>
                                    </p:set>
                                    <p:animEffect transition="in" filter="box(in)">
                                      <p:cBhvr>
                                        <p:cTn id="32" dur="500"/>
                                        <p:tgtEl>
                                          <p:spTgt spid="4097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0990"/>
                                        </p:tgtEl>
                                        <p:attrNameLst>
                                          <p:attrName>style.visibility</p:attrName>
                                        </p:attrNameLst>
                                      </p:cBhvr>
                                      <p:to>
                                        <p:strVal val="visible"/>
                                      </p:to>
                                    </p:set>
                                    <p:animEffect transition="in" filter="box(in)">
                                      <p:cBhvr>
                                        <p:cTn id="37" dur="500"/>
                                        <p:tgtEl>
                                          <p:spTgt spid="4099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nodeType="clickEffect">
                                  <p:stCondLst>
                                    <p:cond delay="0"/>
                                  </p:stCondLst>
                                  <p:childTnLst>
                                    <p:animEffect transition="out" filter="box(in)">
                                      <p:cBhvr>
                                        <p:cTn id="41" dur="500"/>
                                        <p:tgtEl>
                                          <p:spTgt spid="40990"/>
                                        </p:tgtEl>
                                      </p:cBhvr>
                                    </p:animEffect>
                                    <p:set>
                                      <p:cBhvr>
                                        <p:cTn id="42" dur="1" fill="hold">
                                          <p:stCondLst>
                                            <p:cond delay="499"/>
                                          </p:stCondLst>
                                        </p:cTn>
                                        <p:tgtEl>
                                          <p:spTgt spid="4099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40985"/>
                                        </p:tgtEl>
                                      </p:cBhvr>
                                    </p:animEffect>
                                    <p:set>
                                      <p:cBhvr>
                                        <p:cTn id="47" dur="1" fill="hold">
                                          <p:stCondLst>
                                            <p:cond delay="499"/>
                                          </p:stCondLst>
                                        </p:cTn>
                                        <p:tgtEl>
                                          <p:spTgt spid="4098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0986"/>
                                        </p:tgtEl>
                                        <p:attrNameLst>
                                          <p:attrName>style.visibility</p:attrName>
                                        </p:attrNameLst>
                                      </p:cBhvr>
                                      <p:to>
                                        <p:strVal val="visible"/>
                                      </p:to>
                                    </p:set>
                                    <p:animEffect transition="in" filter="box(in)">
                                      <p:cBhvr>
                                        <p:cTn id="52" dur="500"/>
                                        <p:tgtEl>
                                          <p:spTgt spid="4098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0980"/>
                                        </p:tgtEl>
                                        <p:attrNameLst>
                                          <p:attrName>style.visibility</p:attrName>
                                        </p:attrNameLst>
                                      </p:cBhvr>
                                      <p:to>
                                        <p:strVal val="visible"/>
                                      </p:to>
                                    </p:set>
                                    <p:animEffect transition="in" filter="box(in)">
                                      <p:cBhvr>
                                        <p:cTn id="57" dur="500"/>
                                        <p:tgtEl>
                                          <p:spTgt spid="40980"/>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40977"/>
                                        </p:tgtEl>
                                        <p:attrNameLst>
                                          <p:attrName>style.visibility</p:attrName>
                                        </p:attrNameLst>
                                      </p:cBhvr>
                                      <p:to>
                                        <p:strVal val="visible"/>
                                      </p:to>
                                    </p:set>
                                    <p:animEffect transition="in" filter="box(in)">
                                      <p:cBhvr>
                                        <p:cTn id="62" dur="500"/>
                                        <p:tgtEl>
                                          <p:spTgt spid="40977"/>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xit" presetSubtype="16" fill="hold" nodeType="clickEffect">
                                  <p:stCondLst>
                                    <p:cond delay="0"/>
                                  </p:stCondLst>
                                  <p:childTnLst>
                                    <p:animEffect transition="out" filter="box(in)">
                                      <p:cBhvr>
                                        <p:cTn id="66" dur="500"/>
                                        <p:tgtEl>
                                          <p:spTgt spid="40977"/>
                                        </p:tgtEl>
                                      </p:cBhvr>
                                    </p:animEffect>
                                    <p:set>
                                      <p:cBhvr>
                                        <p:cTn id="67" dur="1" fill="hold">
                                          <p:stCondLst>
                                            <p:cond delay="499"/>
                                          </p:stCondLst>
                                        </p:cTn>
                                        <p:tgtEl>
                                          <p:spTgt spid="4097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0981"/>
                                        </p:tgtEl>
                                        <p:attrNameLst>
                                          <p:attrName>style.visibility</p:attrName>
                                        </p:attrNameLst>
                                      </p:cBhvr>
                                      <p:to>
                                        <p:strVal val="visible"/>
                                      </p:to>
                                    </p:set>
                                    <p:animEffect transition="in" filter="box(in)">
                                      <p:cBhvr>
                                        <p:cTn id="72" dur="500"/>
                                        <p:tgtEl>
                                          <p:spTgt spid="4098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0991"/>
                                        </p:tgtEl>
                                        <p:attrNameLst>
                                          <p:attrName>style.visibility</p:attrName>
                                        </p:attrNameLst>
                                      </p:cBhvr>
                                      <p:to>
                                        <p:strVal val="visible"/>
                                      </p:to>
                                    </p:set>
                                    <p:animEffect transition="in" filter="box(in)">
                                      <p:cBhvr>
                                        <p:cTn id="77" dur="500"/>
                                        <p:tgtEl>
                                          <p:spTgt spid="40991"/>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xit" presetSubtype="16" fill="hold" grpId="1" nodeType="clickEffect">
                                  <p:stCondLst>
                                    <p:cond delay="0"/>
                                  </p:stCondLst>
                                  <p:childTnLst>
                                    <p:animEffect transition="out" filter="box(in)">
                                      <p:cBhvr>
                                        <p:cTn id="81" dur="500"/>
                                        <p:tgtEl>
                                          <p:spTgt spid="40991"/>
                                        </p:tgtEl>
                                      </p:cBhvr>
                                    </p:animEffect>
                                    <p:set>
                                      <p:cBhvr>
                                        <p:cTn id="82" dur="1" fill="hold">
                                          <p:stCondLst>
                                            <p:cond delay="499"/>
                                          </p:stCondLst>
                                        </p:cTn>
                                        <p:tgtEl>
                                          <p:spTgt spid="4099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40982"/>
                                        </p:tgtEl>
                                        <p:attrNameLst>
                                          <p:attrName>style.visibility</p:attrName>
                                        </p:attrNameLst>
                                      </p:cBhvr>
                                      <p:to>
                                        <p:strVal val="visible"/>
                                      </p:to>
                                    </p:set>
                                    <p:animEffect transition="in" filter="box(in)">
                                      <p:cBhvr>
                                        <p:cTn id="87" dur="500"/>
                                        <p:tgtEl>
                                          <p:spTgt spid="40982"/>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40999"/>
                                        </p:tgtEl>
                                        <p:attrNameLst>
                                          <p:attrName>style.visibility</p:attrName>
                                        </p:attrNameLst>
                                      </p:cBhvr>
                                      <p:to>
                                        <p:strVal val="visible"/>
                                      </p:to>
                                    </p:set>
                                    <p:animEffect transition="in" filter="box(in)">
                                      <p:cBhvr>
                                        <p:cTn id="92" dur="500"/>
                                        <p:tgtEl>
                                          <p:spTgt spid="40999"/>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xit" presetSubtype="16" fill="hold" nodeType="clickEffect">
                                  <p:stCondLst>
                                    <p:cond delay="0"/>
                                  </p:stCondLst>
                                  <p:childTnLst>
                                    <p:animEffect transition="out" filter="box(in)">
                                      <p:cBhvr>
                                        <p:cTn id="96" dur="500"/>
                                        <p:tgtEl>
                                          <p:spTgt spid="40999"/>
                                        </p:tgtEl>
                                      </p:cBhvr>
                                    </p:animEffect>
                                    <p:set>
                                      <p:cBhvr>
                                        <p:cTn id="97" dur="1" fill="hold">
                                          <p:stCondLst>
                                            <p:cond delay="499"/>
                                          </p:stCondLst>
                                        </p:cTn>
                                        <p:tgtEl>
                                          <p:spTgt spid="4099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40983"/>
                                        </p:tgtEl>
                                        <p:attrNameLst>
                                          <p:attrName>style.visibility</p:attrName>
                                        </p:attrNameLst>
                                      </p:cBhvr>
                                      <p:to>
                                        <p:strVal val="visible"/>
                                      </p:to>
                                    </p:set>
                                    <p:animEffect transition="in" filter="box(in)">
                                      <p:cBhvr>
                                        <p:cTn id="102" dur="500"/>
                                        <p:tgtEl>
                                          <p:spTgt spid="40983"/>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nodeType="clickEffect">
                                  <p:stCondLst>
                                    <p:cond delay="0"/>
                                  </p:stCondLst>
                                  <p:childTnLst>
                                    <p:set>
                                      <p:cBhvr>
                                        <p:cTn id="106" dur="1" fill="hold">
                                          <p:stCondLst>
                                            <p:cond delay="0"/>
                                          </p:stCondLst>
                                        </p:cTn>
                                        <p:tgtEl>
                                          <p:spTgt spid="41000"/>
                                        </p:tgtEl>
                                        <p:attrNameLst>
                                          <p:attrName>style.visibility</p:attrName>
                                        </p:attrNameLst>
                                      </p:cBhvr>
                                      <p:to>
                                        <p:strVal val="visible"/>
                                      </p:to>
                                    </p:set>
                                    <p:animEffect transition="in" filter="box(in)">
                                      <p:cBhvr>
                                        <p:cTn id="107" dur="500"/>
                                        <p:tgtEl>
                                          <p:spTgt spid="41000"/>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xit" presetSubtype="16" fill="hold" nodeType="clickEffect">
                                  <p:stCondLst>
                                    <p:cond delay="0"/>
                                  </p:stCondLst>
                                  <p:childTnLst>
                                    <p:animEffect transition="out" filter="box(in)">
                                      <p:cBhvr>
                                        <p:cTn id="111" dur="500"/>
                                        <p:tgtEl>
                                          <p:spTgt spid="41000"/>
                                        </p:tgtEl>
                                      </p:cBhvr>
                                    </p:animEffect>
                                    <p:set>
                                      <p:cBhvr>
                                        <p:cTn id="112" dur="1" fill="hold">
                                          <p:stCondLst>
                                            <p:cond delay="499"/>
                                          </p:stCondLst>
                                        </p:cTn>
                                        <p:tgtEl>
                                          <p:spTgt spid="4100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 presetClass="exit" presetSubtype="16" fill="hold" grpId="1" nodeType="clickEffect">
                                  <p:stCondLst>
                                    <p:cond delay="0"/>
                                  </p:stCondLst>
                                  <p:childTnLst>
                                    <p:animEffect transition="out" filter="box(in)">
                                      <p:cBhvr>
                                        <p:cTn id="116" dur="500"/>
                                        <p:tgtEl>
                                          <p:spTgt spid="40986"/>
                                        </p:tgtEl>
                                      </p:cBhvr>
                                    </p:animEffect>
                                    <p:set>
                                      <p:cBhvr>
                                        <p:cTn id="117" dur="1" fill="hold">
                                          <p:stCondLst>
                                            <p:cond delay="499"/>
                                          </p:stCondLst>
                                        </p:cTn>
                                        <p:tgtEl>
                                          <p:spTgt spid="40986"/>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40987"/>
                                        </p:tgtEl>
                                        <p:attrNameLst>
                                          <p:attrName>style.visibility</p:attrName>
                                        </p:attrNameLst>
                                      </p:cBhvr>
                                      <p:to>
                                        <p:strVal val="visible"/>
                                      </p:to>
                                    </p:set>
                                    <p:animEffect transition="in" filter="box(in)">
                                      <p:cBhvr>
                                        <p:cTn id="122" dur="500"/>
                                        <p:tgtEl>
                                          <p:spTgt spid="40987"/>
                                        </p:tgtEl>
                                      </p:cBhvr>
                                    </p:animEffect>
                                  </p:childTnLst>
                                </p:cTn>
                              </p:par>
                            </p:childTnLst>
                          </p:cTn>
                        </p:par>
                      </p:childTnLst>
                    </p:cTn>
                  </p:par>
                  <p:par>
                    <p:cTn id="123" fill="hold">
                      <p:stCondLst>
                        <p:cond delay="indefinite"/>
                      </p:stCondLst>
                      <p:childTnLst>
                        <p:par>
                          <p:cTn id="124" fill="hold">
                            <p:stCondLst>
                              <p:cond delay="0"/>
                            </p:stCondLst>
                            <p:childTnLst>
                              <p:par>
                                <p:cTn id="125" presetID="4" presetClass="entr" presetSubtype="16" fill="hold" nodeType="clickEffect">
                                  <p:stCondLst>
                                    <p:cond delay="0"/>
                                  </p:stCondLst>
                                  <p:childTnLst>
                                    <p:set>
                                      <p:cBhvr>
                                        <p:cTn id="126" dur="1" fill="hold">
                                          <p:stCondLst>
                                            <p:cond delay="0"/>
                                          </p:stCondLst>
                                        </p:cTn>
                                        <p:tgtEl>
                                          <p:spTgt spid="41000"/>
                                        </p:tgtEl>
                                        <p:attrNameLst>
                                          <p:attrName>style.visibility</p:attrName>
                                        </p:attrNameLst>
                                      </p:cBhvr>
                                      <p:to>
                                        <p:strVal val="visible"/>
                                      </p:to>
                                    </p:set>
                                    <p:animEffect transition="in" filter="box(in)">
                                      <p:cBhvr>
                                        <p:cTn id="127" dur="500"/>
                                        <p:tgtEl>
                                          <p:spTgt spid="41000"/>
                                        </p:tgtEl>
                                      </p:cBhvr>
                                    </p:animEffect>
                                  </p:childTnLst>
                                </p:cTn>
                              </p:par>
                            </p:childTnLst>
                          </p:cTn>
                        </p:par>
                      </p:childTnLst>
                    </p:cTn>
                  </p:par>
                  <p:par>
                    <p:cTn id="128" fill="hold">
                      <p:stCondLst>
                        <p:cond delay="indefinite"/>
                      </p:stCondLst>
                      <p:childTnLst>
                        <p:par>
                          <p:cTn id="129" fill="hold">
                            <p:stCondLst>
                              <p:cond delay="0"/>
                            </p:stCondLst>
                            <p:childTnLst>
                              <p:par>
                                <p:cTn id="130" presetID="4" presetClass="exit" presetSubtype="16" fill="hold" nodeType="clickEffect">
                                  <p:stCondLst>
                                    <p:cond delay="0"/>
                                  </p:stCondLst>
                                  <p:childTnLst>
                                    <p:animEffect transition="out" filter="box(in)">
                                      <p:cBhvr>
                                        <p:cTn id="131" dur="500"/>
                                        <p:tgtEl>
                                          <p:spTgt spid="41000"/>
                                        </p:tgtEl>
                                      </p:cBhvr>
                                    </p:animEffect>
                                    <p:set>
                                      <p:cBhvr>
                                        <p:cTn id="132" dur="1" fill="hold">
                                          <p:stCondLst>
                                            <p:cond delay="499"/>
                                          </p:stCondLst>
                                        </p:cTn>
                                        <p:tgtEl>
                                          <p:spTgt spid="410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p:bldP spid="40976" grpId="0"/>
      <p:bldP spid="40979" grpId="0"/>
      <p:bldP spid="40980" grpId="0"/>
      <p:bldP spid="40981" grpId="0"/>
      <p:bldP spid="40982" grpId="0"/>
      <p:bldP spid="40983" grpId="0"/>
      <p:bldP spid="40984" grpId="0"/>
      <p:bldP spid="40984" grpId="1"/>
      <p:bldP spid="40985" grpId="0"/>
      <p:bldP spid="40985" grpId="1"/>
      <p:bldP spid="40986" grpId="0"/>
      <p:bldP spid="40986" grpId="1"/>
      <p:bldP spid="40987" grpId="0"/>
      <p:bldP spid="40991" grpId="0" animBg="1"/>
      <p:bldP spid="4099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838200"/>
            <a:ext cx="8686800" cy="6019800"/>
          </a:xfrm>
        </p:spPr>
        <p:txBody>
          <a:bodyPr/>
          <a:lstStyle/>
          <a:p>
            <a:pPr>
              <a:buFontTx/>
              <a:buNone/>
            </a:pPr>
            <a:r>
              <a:rPr lang="en-US" sz="2800" b="1" dirty="0"/>
              <a:t>            </a:t>
            </a:r>
            <a:endParaRPr lang="vi-VN" sz="1800" b="1" dirty="0"/>
          </a:p>
        </p:txBody>
      </p:sp>
      <p:sp>
        <p:nvSpPr>
          <p:cNvPr id="23557" name="Text Box 5"/>
          <p:cNvSpPr txBox="1">
            <a:spLocks noChangeArrowheads="1"/>
          </p:cNvSpPr>
          <p:nvPr/>
        </p:nvSpPr>
        <p:spPr bwMode="auto">
          <a:xfrm>
            <a:off x="1812925" y="1636713"/>
            <a:ext cx="184150" cy="366712"/>
          </a:xfrm>
          <a:prstGeom prst="rect">
            <a:avLst/>
          </a:prstGeom>
          <a:noFill/>
          <a:ln w="9525">
            <a:noFill/>
            <a:miter lim="800000"/>
            <a:headEnd/>
            <a:tailEnd/>
          </a:ln>
          <a:effectLst/>
        </p:spPr>
        <p:txBody>
          <a:bodyPr wrap="none">
            <a:spAutoFit/>
          </a:bodyPr>
          <a:lstStyle/>
          <a:p>
            <a:endParaRPr lang="en-US"/>
          </a:p>
        </p:txBody>
      </p:sp>
      <p:sp>
        <p:nvSpPr>
          <p:cNvPr id="23559" name="Text Box 7"/>
          <p:cNvSpPr txBox="1">
            <a:spLocks noChangeArrowheads="1"/>
          </p:cNvSpPr>
          <p:nvPr/>
        </p:nvSpPr>
        <p:spPr bwMode="auto">
          <a:xfrm>
            <a:off x="3108325" y="1179513"/>
            <a:ext cx="184150" cy="366712"/>
          </a:xfrm>
          <a:prstGeom prst="rect">
            <a:avLst/>
          </a:prstGeom>
          <a:noFill/>
          <a:ln w="9525">
            <a:noFill/>
            <a:miter lim="800000"/>
            <a:headEnd/>
            <a:tailEnd/>
          </a:ln>
          <a:effectLst/>
        </p:spPr>
        <p:txBody>
          <a:bodyPr wrap="none">
            <a:spAutoFit/>
          </a:bodyPr>
          <a:lstStyle/>
          <a:p>
            <a:endParaRPr lang="en-US"/>
          </a:p>
        </p:txBody>
      </p:sp>
      <p:sp>
        <p:nvSpPr>
          <p:cNvPr id="23561" name="Text Box 9"/>
          <p:cNvSpPr txBox="1">
            <a:spLocks noChangeArrowheads="1"/>
          </p:cNvSpPr>
          <p:nvPr/>
        </p:nvSpPr>
        <p:spPr bwMode="auto">
          <a:xfrm>
            <a:off x="3657600" y="304800"/>
            <a:ext cx="5486400" cy="396875"/>
          </a:xfrm>
          <a:prstGeom prst="rect">
            <a:avLst/>
          </a:prstGeom>
          <a:noFill/>
          <a:ln w="9525">
            <a:noFill/>
            <a:miter lim="800000"/>
            <a:headEnd/>
            <a:tailEnd/>
          </a:ln>
          <a:effectLst/>
        </p:spPr>
        <p:txBody>
          <a:bodyPr>
            <a:spAutoFit/>
          </a:bodyPr>
          <a:lstStyle/>
          <a:p>
            <a:r>
              <a:rPr lang="en-US" sz="2000" b="1">
                <a:solidFill>
                  <a:srgbClr val="0000FF"/>
                </a:solidFill>
              </a:rPr>
              <a:t>Cuốn sổ tay</a:t>
            </a:r>
            <a:endParaRPr lang="vi-VN" sz="2000" b="1">
              <a:solidFill>
                <a:srgbClr val="0000FF"/>
              </a:solidFill>
            </a:endParaRPr>
          </a:p>
        </p:txBody>
      </p:sp>
      <p:sp>
        <p:nvSpPr>
          <p:cNvPr id="23562" name="Rectangle 10"/>
          <p:cNvSpPr>
            <a:spLocks noChangeArrowheads="1"/>
          </p:cNvSpPr>
          <p:nvPr/>
        </p:nvSpPr>
        <p:spPr bwMode="auto">
          <a:xfrm>
            <a:off x="2438400" y="0"/>
            <a:ext cx="5105400" cy="677108"/>
          </a:xfrm>
          <a:prstGeom prst="rect">
            <a:avLst/>
          </a:prstGeom>
          <a:noFill/>
          <a:ln w="9525">
            <a:noFill/>
            <a:miter lim="800000"/>
            <a:headEnd/>
            <a:tailEnd/>
          </a:ln>
          <a:effectLst/>
        </p:spPr>
        <p:txBody>
          <a:bodyPr>
            <a:spAutoFit/>
          </a:bodyPr>
          <a:lstStyle/>
          <a:p>
            <a:r>
              <a:rPr lang="en-US" sz="2000" b="1" dirty="0" smtClean="0"/>
              <a:t>                                    </a:t>
            </a:r>
            <a:r>
              <a:rPr lang="en-US" sz="2000" b="1" u="sng" dirty="0" err="1"/>
              <a:t>Tập</a:t>
            </a:r>
            <a:r>
              <a:rPr lang="en-US" sz="2000" b="1" u="sng" dirty="0"/>
              <a:t> </a:t>
            </a:r>
            <a:r>
              <a:rPr lang="en-US" sz="2000" b="1" u="sng" dirty="0" err="1"/>
              <a:t>đọc</a:t>
            </a:r>
            <a:r>
              <a:rPr lang="en-US" sz="2000" b="1" u="sng" dirty="0"/>
              <a:t>:</a:t>
            </a:r>
            <a:endParaRPr lang="vi-VN" sz="2000" b="1" u="sng" dirty="0"/>
          </a:p>
          <a:p>
            <a:r>
              <a:rPr lang="en-US" b="1" dirty="0"/>
              <a:t> </a:t>
            </a:r>
            <a:endParaRPr lang="vi-VN" b="1" dirty="0"/>
          </a:p>
        </p:txBody>
      </p:sp>
      <p:sp>
        <p:nvSpPr>
          <p:cNvPr id="23563" name="Text Box 11"/>
          <p:cNvSpPr txBox="1">
            <a:spLocks noChangeArrowheads="1"/>
          </p:cNvSpPr>
          <p:nvPr/>
        </p:nvSpPr>
        <p:spPr bwMode="auto">
          <a:xfrm>
            <a:off x="1981200" y="685800"/>
            <a:ext cx="2133600" cy="366713"/>
          </a:xfrm>
          <a:prstGeom prst="rect">
            <a:avLst/>
          </a:prstGeom>
          <a:noFill/>
          <a:ln w="9525">
            <a:noFill/>
            <a:miter lim="800000"/>
            <a:headEnd/>
            <a:tailEnd/>
          </a:ln>
          <a:effectLst/>
        </p:spPr>
        <p:txBody>
          <a:bodyPr>
            <a:spAutoFit/>
          </a:bodyPr>
          <a:lstStyle/>
          <a:p>
            <a:pPr eaLnBrk="0" hangingPunct="0">
              <a:spcBef>
                <a:spcPct val="50000"/>
              </a:spcBef>
            </a:pPr>
            <a:r>
              <a:rPr lang="en-US" b="1" u="sng">
                <a:solidFill>
                  <a:srgbClr val="000000"/>
                </a:solidFill>
              </a:rPr>
              <a:t>Luyện đọc:</a:t>
            </a:r>
          </a:p>
        </p:txBody>
      </p:sp>
      <p:sp>
        <p:nvSpPr>
          <p:cNvPr id="23564" name="Text Box 12"/>
          <p:cNvSpPr txBox="1">
            <a:spLocks noChangeArrowheads="1"/>
          </p:cNvSpPr>
          <p:nvPr/>
        </p:nvSpPr>
        <p:spPr bwMode="auto">
          <a:xfrm>
            <a:off x="5105400" y="685800"/>
            <a:ext cx="2514600" cy="366713"/>
          </a:xfrm>
          <a:prstGeom prst="rect">
            <a:avLst/>
          </a:prstGeom>
          <a:noFill/>
          <a:ln w="9525">
            <a:noFill/>
            <a:miter lim="800000"/>
            <a:headEnd/>
            <a:tailEnd/>
          </a:ln>
          <a:effectLst/>
        </p:spPr>
        <p:txBody>
          <a:bodyPr>
            <a:spAutoFit/>
          </a:bodyPr>
          <a:lstStyle/>
          <a:p>
            <a:pPr eaLnBrk="0" hangingPunct="0">
              <a:spcBef>
                <a:spcPct val="50000"/>
              </a:spcBef>
            </a:pPr>
            <a:r>
              <a:rPr lang="en-US" b="1" u="sng">
                <a:solidFill>
                  <a:srgbClr val="000000"/>
                </a:solidFill>
              </a:rPr>
              <a:t>Tìm hiểu bài:</a:t>
            </a:r>
          </a:p>
        </p:txBody>
      </p:sp>
      <p:sp>
        <p:nvSpPr>
          <p:cNvPr id="23565" name="Line 13"/>
          <p:cNvSpPr>
            <a:spLocks noChangeShapeType="1"/>
          </p:cNvSpPr>
          <p:nvPr/>
        </p:nvSpPr>
        <p:spPr bwMode="auto">
          <a:xfrm>
            <a:off x="4648200" y="762000"/>
            <a:ext cx="0" cy="1905000"/>
          </a:xfrm>
          <a:prstGeom prst="line">
            <a:avLst/>
          </a:prstGeom>
          <a:noFill/>
          <a:ln w="9525">
            <a:solidFill>
              <a:srgbClr val="000000"/>
            </a:solidFill>
            <a:round/>
            <a:headEnd/>
            <a:tailEnd/>
          </a:ln>
          <a:effectLst/>
        </p:spPr>
        <p:txBody>
          <a:bodyPr/>
          <a:lstStyle/>
          <a:p>
            <a:endParaRPr lang="en-US"/>
          </a:p>
        </p:txBody>
      </p:sp>
      <p:sp>
        <p:nvSpPr>
          <p:cNvPr id="23566" name="Line 14"/>
          <p:cNvSpPr>
            <a:spLocks noChangeShapeType="1"/>
          </p:cNvSpPr>
          <p:nvPr/>
        </p:nvSpPr>
        <p:spPr bwMode="auto">
          <a:xfrm>
            <a:off x="1600200" y="2667000"/>
            <a:ext cx="6781800" cy="0"/>
          </a:xfrm>
          <a:prstGeom prst="line">
            <a:avLst/>
          </a:prstGeom>
          <a:noFill/>
          <a:ln w="9525">
            <a:solidFill>
              <a:srgbClr val="000000"/>
            </a:solidFill>
            <a:round/>
            <a:headEnd/>
            <a:tailEnd/>
          </a:ln>
          <a:effectLst/>
        </p:spPr>
        <p:txBody>
          <a:bodyPr/>
          <a:lstStyle/>
          <a:p>
            <a:endParaRPr lang="en-US"/>
          </a:p>
        </p:txBody>
      </p:sp>
      <p:sp>
        <p:nvSpPr>
          <p:cNvPr id="23567" name="Text Box 15"/>
          <p:cNvSpPr txBox="1">
            <a:spLocks noChangeArrowheads="1"/>
          </p:cNvSpPr>
          <p:nvPr/>
        </p:nvSpPr>
        <p:spPr bwMode="auto">
          <a:xfrm>
            <a:off x="1676400" y="1066800"/>
            <a:ext cx="2819400" cy="915988"/>
          </a:xfrm>
          <a:prstGeom prst="rect">
            <a:avLst/>
          </a:prstGeom>
          <a:noFill/>
          <a:ln w="9525">
            <a:noFill/>
            <a:miter lim="800000"/>
            <a:headEnd/>
            <a:tailEnd/>
          </a:ln>
          <a:effectLst/>
        </p:spPr>
        <p:txBody>
          <a:bodyPr>
            <a:spAutoFit/>
          </a:bodyPr>
          <a:lstStyle/>
          <a:p>
            <a:pPr>
              <a:spcBef>
                <a:spcPct val="50000"/>
              </a:spcBef>
            </a:pPr>
            <a:r>
              <a:rPr lang="en-US" b="1"/>
              <a:t>Mô-na-cô, Va-ti-căng , quyển sổ, toan cầm lên, nhỏ nhất.</a:t>
            </a:r>
          </a:p>
        </p:txBody>
      </p:sp>
      <p:sp>
        <p:nvSpPr>
          <p:cNvPr id="23568" name="Text Box 16"/>
          <p:cNvSpPr txBox="1">
            <a:spLocks noChangeArrowheads="1"/>
          </p:cNvSpPr>
          <p:nvPr/>
        </p:nvSpPr>
        <p:spPr bwMode="auto">
          <a:xfrm>
            <a:off x="4876800" y="990600"/>
            <a:ext cx="3962400" cy="701675"/>
          </a:xfrm>
          <a:prstGeom prst="rect">
            <a:avLst/>
          </a:prstGeom>
          <a:noFill/>
          <a:ln w="9525">
            <a:noFill/>
            <a:miter lim="800000"/>
            <a:headEnd/>
            <a:tailEnd/>
          </a:ln>
          <a:effectLst/>
        </p:spPr>
        <p:txBody>
          <a:bodyPr>
            <a:spAutoFit/>
          </a:bodyPr>
          <a:lstStyle/>
          <a:p>
            <a:pPr>
              <a:spcBef>
                <a:spcPct val="50000"/>
              </a:spcBef>
            </a:pPr>
            <a:r>
              <a:rPr lang="en-US" sz="2000" b="1">
                <a:latin typeface="Times New Roman" pitchFamily="18" charset="0"/>
              </a:rPr>
              <a:t>Trọng tài, Mô-na-cô, diện tích, Va-ti-căng, quốc gia.</a:t>
            </a:r>
          </a:p>
        </p:txBody>
      </p:sp>
      <p:sp>
        <p:nvSpPr>
          <p:cNvPr id="23569" name="Text Box 17"/>
          <p:cNvSpPr txBox="1">
            <a:spLocks noChangeArrowheads="1"/>
          </p:cNvSpPr>
          <p:nvPr/>
        </p:nvSpPr>
        <p:spPr bwMode="auto">
          <a:xfrm>
            <a:off x="457200" y="2667000"/>
            <a:ext cx="4953000" cy="4349750"/>
          </a:xfrm>
          <a:prstGeom prst="rect">
            <a:avLst/>
          </a:prstGeom>
          <a:noFill/>
          <a:ln w="9525">
            <a:noFill/>
            <a:miter lim="800000"/>
            <a:headEnd/>
            <a:tailEnd/>
          </a:ln>
          <a:effectLst/>
        </p:spPr>
        <p:txBody>
          <a:bodyPr>
            <a:spAutoFit/>
          </a:bodyPr>
          <a:lstStyle/>
          <a:p>
            <a:pPr algn="just"/>
            <a:r>
              <a:rPr lang="en-US" b="1"/>
              <a:t>   Tuấn và Lân ra chơi muộn. Lúc đi ngang qua bàn Thanh, chợt thấy quyển sổ để trên bàn, Tuấn tò mò toan cầm lên xem, Lân vội can:</a:t>
            </a:r>
          </a:p>
          <a:p>
            <a:pPr algn="just"/>
            <a:r>
              <a:rPr lang="en-US" b="1"/>
              <a:t>   - Đừng ! Sao lại xem sổ tay của bạn?</a:t>
            </a:r>
          </a:p>
          <a:p>
            <a:pPr algn="just"/>
            <a:r>
              <a:rPr lang="en-US" b="1"/>
              <a:t>   Vừa lúc ấy, Thanh bước vào. Nghe Lân nói,Thanh bảo:</a:t>
            </a:r>
          </a:p>
          <a:p>
            <a:pPr algn="just"/>
            <a:r>
              <a:rPr lang="en-US" b="1"/>
              <a:t>   - Để mang ra sân cùng xem! Các bạn đang đố nhau về các nước, nhờ tớ làm trọng tài.</a:t>
            </a:r>
          </a:p>
          <a:p>
            <a:pPr algn="just"/>
            <a:r>
              <a:rPr lang="en-US" b="1"/>
              <a:t>     Cả ba cùng chạy ào ra sân. Quyển sổ được mở ra. Những dòng chữ nắn nót ghi nội dung họp, các việc cần làm, những chuyện lí thú…</a:t>
            </a:r>
          </a:p>
          <a:p>
            <a:pPr>
              <a:spcBef>
                <a:spcPct val="50000"/>
              </a:spcBef>
            </a:pPr>
            <a:endParaRPr lang="en-US"/>
          </a:p>
        </p:txBody>
      </p:sp>
      <p:sp>
        <p:nvSpPr>
          <p:cNvPr id="23570" name="AutoShape 18"/>
          <p:cNvSpPr>
            <a:spLocks noChangeArrowheads="1"/>
          </p:cNvSpPr>
          <p:nvPr/>
        </p:nvSpPr>
        <p:spPr bwMode="auto">
          <a:xfrm>
            <a:off x="5334000" y="2667000"/>
            <a:ext cx="3200400" cy="1295400"/>
          </a:xfrm>
          <a:prstGeom prst="wedgeEllipseCallout">
            <a:avLst>
              <a:gd name="adj1" fmla="val -42560"/>
              <a:gd name="adj2" fmla="val 112380"/>
            </a:avLst>
          </a:prstGeom>
          <a:solidFill>
            <a:schemeClr val="accent1"/>
          </a:solidFill>
          <a:ln w="9525">
            <a:solidFill>
              <a:schemeClr val="tx1"/>
            </a:solidFill>
            <a:miter lim="800000"/>
            <a:headEnd/>
            <a:tailEnd/>
          </a:ln>
          <a:effectLst/>
        </p:spPr>
        <p:txBody>
          <a:bodyPr/>
          <a:lstStyle/>
          <a:p>
            <a:pPr algn="ctr"/>
            <a:r>
              <a:rPr lang="en-US" sz="2000" b="1">
                <a:solidFill>
                  <a:srgbClr val="0000FF"/>
                </a:solidFill>
              </a:rPr>
              <a:t>Thanh dùng sổ tay làm gì ?</a:t>
            </a:r>
          </a:p>
        </p:txBody>
      </p:sp>
      <p:sp>
        <p:nvSpPr>
          <p:cNvPr id="23571" name="Rectangle 19"/>
          <p:cNvSpPr>
            <a:spLocks noChangeArrowheads="1"/>
          </p:cNvSpPr>
          <p:nvPr/>
        </p:nvSpPr>
        <p:spPr bwMode="auto">
          <a:xfrm>
            <a:off x="5410200" y="4800600"/>
            <a:ext cx="3581400" cy="1676400"/>
          </a:xfrm>
          <a:prstGeom prst="rect">
            <a:avLst/>
          </a:prstGeom>
          <a:solidFill>
            <a:srgbClr val="00FF99"/>
          </a:solidFill>
          <a:ln w="9525">
            <a:solidFill>
              <a:schemeClr val="tx1"/>
            </a:solidFill>
            <a:miter lim="800000"/>
            <a:headEnd/>
            <a:tailEnd/>
          </a:ln>
          <a:effectLst/>
        </p:spPr>
        <p:txBody>
          <a:bodyPr wrap="none" anchor="ctr"/>
          <a:lstStyle/>
          <a:p>
            <a:pPr algn="just"/>
            <a:r>
              <a:rPr lang="en-US" sz="2000" b="1">
                <a:solidFill>
                  <a:srgbClr val="FF0000"/>
                </a:solidFill>
              </a:rPr>
              <a:t>Thanh dùng sổ tay để ghi </a:t>
            </a:r>
          </a:p>
          <a:p>
            <a:pPr algn="just"/>
            <a:r>
              <a:rPr lang="en-US" sz="2000" b="1">
                <a:solidFill>
                  <a:srgbClr val="FF0000"/>
                </a:solidFill>
              </a:rPr>
              <a:t>nội dung cuộc họp, các </a:t>
            </a:r>
          </a:p>
          <a:p>
            <a:pPr algn="just"/>
            <a:r>
              <a:rPr lang="en-US" sz="2000" b="1">
                <a:solidFill>
                  <a:srgbClr val="FF0000"/>
                </a:solidFill>
              </a:rPr>
              <a:t>việc cần làm, những chuyện </a:t>
            </a:r>
          </a:p>
          <a:p>
            <a:pPr algn="just"/>
            <a:r>
              <a:rPr lang="en-US" sz="2000" b="1">
                <a:solidFill>
                  <a:srgbClr val="FF0000"/>
                </a:solidFill>
              </a:rPr>
              <a:t>lí thú…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69"/>
                                        </p:tgtEl>
                                        <p:attrNameLst>
                                          <p:attrName>style.visibility</p:attrName>
                                        </p:attrNameLst>
                                      </p:cBhvr>
                                      <p:to>
                                        <p:strVal val="visible"/>
                                      </p:to>
                                    </p:set>
                                    <p:animEffect transition="in" filter="box(in)">
                                      <p:cBhvr>
                                        <p:cTn id="7" dur="500"/>
                                        <p:tgtEl>
                                          <p:spTgt spid="2356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70"/>
                                        </p:tgtEl>
                                        <p:attrNameLst>
                                          <p:attrName>style.visibility</p:attrName>
                                        </p:attrNameLst>
                                      </p:cBhvr>
                                      <p:to>
                                        <p:strVal val="visible"/>
                                      </p:to>
                                    </p:set>
                                    <p:animEffect transition="in" filter="box(in)">
                                      <p:cBhvr>
                                        <p:cTn id="12" dur="500"/>
                                        <p:tgtEl>
                                          <p:spTgt spid="2357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571"/>
                                        </p:tgtEl>
                                        <p:attrNameLst>
                                          <p:attrName>style.visibility</p:attrName>
                                        </p:attrNameLst>
                                      </p:cBhvr>
                                      <p:to>
                                        <p:strVal val="visible"/>
                                      </p:to>
                                    </p:set>
                                    <p:animEffect transition="in" filter="box(in)">
                                      <p:cBhvr>
                                        <p:cTn id="17"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p:bldP spid="23570" grpId="0" animBg="1"/>
      <p:bldP spid="235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0" name="Text Box 16"/>
          <p:cNvSpPr txBox="1">
            <a:spLocks noChangeArrowheads="1"/>
          </p:cNvSpPr>
          <p:nvPr/>
        </p:nvSpPr>
        <p:spPr bwMode="auto">
          <a:xfrm>
            <a:off x="3657600" y="304800"/>
            <a:ext cx="5486400" cy="396875"/>
          </a:xfrm>
          <a:prstGeom prst="rect">
            <a:avLst/>
          </a:prstGeom>
          <a:noFill/>
          <a:ln w="9525">
            <a:noFill/>
            <a:miter lim="800000"/>
            <a:headEnd/>
            <a:tailEnd/>
          </a:ln>
          <a:effectLst/>
        </p:spPr>
        <p:txBody>
          <a:bodyPr>
            <a:spAutoFit/>
          </a:bodyPr>
          <a:lstStyle/>
          <a:p>
            <a:r>
              <a:rPr lang="en-US" sz="2000" b="1">
                <a:solidFill>
                  <a:srgbClr val="0000FF"/>
                </a:solidFill>
              </a:rPr>
              <a:t>Cuốn sổ tay</a:t>
            </a:r>
            <a:endParaRPr lang="vi-VN" sz="2000" b="1">
              <a:solidFill>
                <a:srgbClr val="0000FF"/>
              </a:solidFill>
            </a:endParaRPr>
          </a:p>
        </p:txBody>
      </p:sp>
      <p:sp>
        <p:nvSpPr>
          <p:cNvPr id="42001" name="Rectangle 17"/>
          <p:cNvSpPr>
            <a:spLocks noChangeArrowheads="1"/>
          </p:cNvSpPr>
          <p:nvPr/>
        </p:nvSpPr>
        <p:spPr bwMode="auto">
          <a:xfrm>
            <a:off x="2438400" y="0"/>
            <a:ext cx="5105400" cy="677108"/>
          </a:xfrm>
          <a:prstGeom prst="rect">
            <a:avLst/>
          </a:prstGeom>
          <a:noFill/>
          <a:ln w="9525">
            <a:noFill/>
            <a:miter lim="800000"/>
            <a:headEnd/>
            <a:tailEnd/>
          </a:ln>
          <a:effectLst/>
        </p:spPr>
        <p:txBody>
          <a:bodyPr>
            <a:spAutoFit/>
          </a:bodyPr>
          <a:lstStyle/>
          <a:p>
            <a:r>
              <a:rPr lang="en-US" sz="2000" b="1" dirty="0" smtClean="0"/>
              <a:t>                                    </a:t>
            </a:r>
            <a:r>
              <a:rPr lang="en-US" sz="2000" b="1" u="sng" dirty="0" err="1"/>
              <a:t>Tập</a:t>
            </a:r>
            <a:r>
              <a:rPr lang="en-US" sz="2000" b="1" u="sng" dirty="0"/>
              <a:t> </a:t>
            </a:r>
            <a:r>
              <a:rPr lang="en-US" sz="2000" b="1" u="sng" dirty="0" err="1"/>
              <a:t>đọc</a:t>
            </a:r>
            <a:r>
              <a:rPr lang="en-US" sz="2000" b="1" u="sng" dirty="0"/>
              <a:t>:</a:t>
            </a:r>
            <a:endParaRPr lang="vi-VN" sz="2000" b="1" u="sng" dirty="0"/>
          </a:p>
          <a:p>
            <a:r>
              <a:rPr lang="en-US" b="1" dirty="0"/>
              <a:t> </a:t>
            </a:r>
            <a:endParaRPr lang="vi-VN" b="1" dirty="0"/>
          </a:p>
        </p:txBody>
      </p:sp>
      <p:sp>
        <p:nvSpPr>
          <p:cNvPr id="42002" name="Text Box 18"/>
          <p:cNvSpPr txBox="1">
            <a:spLocks noChangeArrowheads="1"/>
          </p:cNvSpPr>
          <p:nvPr/>
        </p:nvSpPr>
        <p:spPr bwMode="auto">
          <a:xfrm>
            <a:off x="1981200" y="685800"/>
            <a:ext cx="2133600" cy="366713"/>
          </a:xfrm>
          <a:prstGeom prst="rect">
            <a:avLst/>
          </a:prstGeom>
          <a:noFill/>
          <a:ln w="9525">
            <a:noFill/>
            <a:miter lim="800000"/>
            <a:headEnd/>
            <a:tailEnd/>
          </a:ln>
          <a:effectLst/>
        </p:spPr>
        <p:txBody>
          <a:bodyPr>
            <a:spAutoFit/>
          </a:bodyPr>
          <a:lstStyle/>
          <a:p>
            <a:pPr eaLnBrk="0" hangingPunct="0">
              <a:spcBef>
                <a:spcPct val="50000"/>
              </a:spcBef>
            </a:pPr>
            <a:r>
              <a:rPr lang="en-US" b="1" u="sng">
                <a:solidFill>
                  <a:srgbClr val="000000"/>
                </a:solidFill>
              </a:rPr>
              <a:t>Luyện đọc:</a:t>
            </a:r>
          </a:p>
        </p:txBody>
      </p:sp>
      <p:sp>
        <p:nvSpPr>
          <p:cNvPr id="42003" name="Text Box 19"/>
          <p:cNvSpPr txBox="1">
            <a:spLocks noChangeArrowheads="1"/>
          </p:cNvSpPr>
          <p:nvPr/>
        </p:nvSpPr>
        <p:spPr bwMode="auto">
          <a:xfrm>
            <a:off x="5105400" y="685800"/>
            <a:ext cx="2514600" cy="366713"/>
          </a:xfrm>
          <a:prstGeom prst="rect">
            <a:avLst/>
          </a:prstGeom>
          <a:noFill/>
          <a:ln w="9525">
            <a:noFill/>
            <a:miter lim="800000"/>
            <a:headEnd/>
            <a:tailEnd/>
          </a:ln>
          <a:effectLst/>
        </p:spPr>
        <p:txBody>
          <a:bodyPr>
            <a:spAutoFit/>
          </a:bodyPr>
          <a:lstStyle/>
          <a:p>
            <a:pPr eaLnBrk="0" hangingPunct="0">
              <a:spcBef>
                <a:spcPct val="50000"/>
              </a:spcBef>
            </a:pPr>
            <a:r>
              <a:rPr lang="en-US" b="1" u="sng">
                <a:solidFill>
                  <a:srgbClr val="000000"/>
                </a:solidFill>
              </a:rPr>
              <a:t>Tìm hiểu bài:</a:t>
            </a:r>
          </a:p>
        </p:txBody>
      </p:sp>
      <p:sp>
        <p:nvSpPr>
          <p:cNvPr id="42004" name="Line 20"/>
          <p:cNvSpPr>
            <a:spLocks noChangeShapeType="1"/>
          </p:cNvSpPr>
          <p:nvPr/>
        </p:nvSpPr>
        <p:spPr bwMode="auto">
          <a:xfrm>
            <a:off x="4648200" y="762000"/>
            <a:ext cx="0" cy="1219200"/>
          </a:xfrm>
          <a:prstGeom prst="line">
            <a:avLst/>
          </a:prstGeom>
          <a:noFill/>
          <a:ln w="9525">
            <a:solidFill>
              <a:srgbClr val="000000"/>
            </a:solidFill>
            <a:round/>
            <a:headEnd/>
            <a:tailEnd/>
          </a:ln>
          <a:effectLst/>
        </p:spPr>
        <p:txBody>
          <a:bodyPr/>
          <a:lstStyle/>
          <a:p>
            <a:endParaRPr lang="en-US"/>
          </a:p>
        </p:txBody>
      </p:sp>
      <p:sp>
        <p:nvSpPr>
          <p:cNvPr id="42005" name="Line 21"/>
          <p:cNvSpPr>
            <a:spLocks noChangeShapeType="1"/>
          </p:cNvSpPr>
          <p:nvPr/>
        </p:nvSpPr>
        <p:spPr bwMode="auto">
          <a:xfrm>
            <a:off x="1676400" y="1981200"/>
            <a:ext cx="6781800" cy="0"/>
          </a:xfrm>
          <a:prstGeom prst="line">
            <a:avLst/>
          </a:prstGeom>
          <a:noFill/>
          <a:ln w="9525">
            <a:solidFill>
              <a:srgbClr val="000000"/>
            </a:solidFill>
            <a:round/>
            <a:headEnd/>
            <a:tailEnd/>
          </a:ln>
          <a:effectLst/>
        </p:spPr>
        <p:txBody>
          <a:bodyPr/>
          <a:lstStyle/>
          <a:p>
            <a:endParaRPr lang="en-US"/>
          </a:p>
        </p:txBody>
      </p:sp>
      <p:sp>
        <p:nvSpPr>
          <p:cNvPr id="42006" name="Text Box 22"/>
          <p:cNvSpPr txBox="1">
            <a:spLocks noChangeArrowheads="1"/>
          </p:cNvSpPr>
          <p:nvPr/>
        </p:nvSpPr>
        <p:spPr bwMode="auto">
          <a:xfrm>
            <a:off x="1676400" y="1066800"/>
            <a:ext cx="2819400" cy="915988"/>
          </a:xfrm>
          <a:prstGeom prst="rect">
            <a:avLst/>
          </a:prstGeom>
          <a:noFill/>
          <a:ln w="9525">
            <a:noFill/>
            <a:miter lim="800000"/>
            <a:headEnd/>
            <a:tailEnd/>
          </a:ln>
          <a:effectLst/>
        </p:spPr>
        <p:txBody>
          <a:bodyPr>
            <a:spAutoFit/>
          </a:bodyPr>
          <a:lstStyle/>
          <a:p>
            <a:pPr>
              <a:spcBef>
                <a:spcPct val="50000"/>
              </a:spcBef>
            </a:pPr>
            <a:r>
              <a:rPr lang="en-US" b="1"/>
              <a:t>Mô-na-cô, Va-ti-căng , quyển sổ, toan cầm lên, nhỏ nhất.</a:t>
            </a:r>
          </a:p>
        </p:txBody>
      </p:sp>
      <p:sp>
        <p:nvSpPr>
          <p:cNvPr id="42007" name="Text Box 23"/>
          <p:cNvSpPr txBox="1">
            <a:spLocks noChangeArrowheads="1"/>
          </p:cNvSpPr>
          <p:nvPr/>
        </p:nvSpPr>
        <p:spPr bwMode="auto">
          <a:xfrm>
            <a:off x="4876800" y="990600"/>
            <a:ext cx="3962400" cy="701675"/>
          </a:xfrm>
          <a:prstGeom prst="rect">
            <a:avLst/>
          </a:prstGeom>
          <a:noFill/>
          <a:ln w="9525">
            <a:noFill/>
            <a:miter lim="800000"/>
            <a:headEnd/>
            <a:tailEnd/>
          </a:ln>
          <a:effectLst/>
        </p:spPr>
        <p:txBody>
          <a:bodyPr>
            <a:spAutoFit/>
          </a:bodyPr>
          <a:lstStyle/>
          <a:p>
            <a:pPr>
              <a:spcBef>
                <a:spcPct val="50000"/>
              </a:spcBef>
            </a:pPr>
            <a:r>
              <a:rPr lang="en-US" sz="2000" b="1">
                <a:latin typeface="Times New Roman" pitchFamily="18" charset="0"/>
              </a:rPr>
              <a:t>Trọng tài, Mô-na-cô, diện tích, Va-ti-căng, quốc gia.</a:t>
            </a:r>
          </a:p>
        </p:txBody>
      </p:sp>
      <p:sp>
        <p:nvSpPr>
          <p:cNvPr id="42008" name="Text Box 24"/>
          <p:cNvSpPr txBox="1">
            <a:spLocks noChangeArrowheads="1"/>
          </p:cNvSpPr>
          <p:nvPr/>
        </p:nvSpPr>
        <p:spPr bwMode="auto">
          <a:xfrm>
            <a:off x="152400" y="2133600"/>
            <a:ext cx="5486400" cy="4899025"/>
          </a:xfrm>
          <a:prstGeom prst="rect">
            <a:avLst/>
          </a:prstGeom>
          <a:noFill/>
          <a:ln w="9525">
            <a:noFill/>
            <a:miter lim="800000"/>
            <a:headEnd/>
            <a:tailEnd/>
          </a:ln>
          <a:effectLst/>
        </p:spPr>
        <p:txBody>
          <a:bodyPr>
            <a:spAutoFit/>
          </a:bodyPr>
          <a:lstStyle/>
          <a:p>
            <a:pPr algn="just"/>
            <a:r>
              <a:rPr lang="en-US" b="1"/>
              <a:t>    Thanh lên tiếng;</a:t>
            </a:r>
          </a:p>
          <a:p>
            <a:pPr algn="just"/>
            <a:r>
              <a:rPr lang="en-US" b="1"/>
              <a:t>     - Đây rồi ! Mô-na-cô đúng là nước vào loại nhỏ nhất, diện tích chỉ gần bằng nửa Hồ Tây ở Thủ đô Hà Nội. Nhưng Va-ti-căng còn nhỏ hơn: Quốc gia đặc biệt này rộng chưa bằng một phần năm Mô-na-cô. Nước lớn nhất là Nga, rộng hơn nước ta trên 50 lần.</a:t>
            </a:r>
          </a:p>
          <a:p>
            <a:pPr algn="just"/>
            <a:r>
              <a:rPr lang="en-US" b="1"/>
              <a:t>    Bốn, năm bạn cùng reo lên. Riêng Tùng chưa chịu thua:</a:t>
            </a:r>
          </a:p>
          <a:p>
            <a:pPr algn="just"/>
            <a:r>
              <a:rPr lang="en-US" b="1"/>
              <a:t>    - Thế nước nào ít dân nhất ?</a:t>
            </a:r>
          </a:p>
          <a:p>
            <a:pPr algn="just"/>
            <a:r>
              <a:rPr lang="en-US" b="1"/>
              <a:t>   Tất cả nhìn nhau, rồi nhìn Tùng. Anh chàng vẻ rất tự tin:</a:t>
            </a:r>
          </a:p>
          <a:p>
            <a:pPr algn="just"/>
            <a:r>
              <a:rPr lang="en-US" b="1"/>
              <a:t>    - Cũng là Va-ti-căng.</a:t>
            </a:r>
          </a:p>
          <a:p>
            <a:pPr algn="just"/>
            <a:r>
              <a:rPr lang="en-US" b="1"/>
              <a:t>    - Đúng đấy! - Thanh giải thích - Va-ti-căng chỉ có khoảng 700 người. Còn nước đông dân nhất là Trung Quốc : hơn 1 tỉ 200 triệu…</a:t>
            </a:r>
          </a:p>
          <a:p>
            <a:pPr algn="just">
              <a:spcBef>
                <a:spcPct val="50000"/>
              </a:spcBef>
            </a:pPr>
            <a:endParaRPr lang="en-US"/>
          </a:p>
        </p:txBody>
      </p:sp>
      <p:sp>
        <p:nvSpPr>
          <p:cNvPr id="42009" name="AutoShape 25"/>
          <p:cNvSpPr>
            <a:spLocks noChangeArrowheads="1"/>
          </p:cNvSpPr>
          <p:nvPr/>
        </p:nvSpPr>
        <p:spPr bwMode="auto">
          <a:xfrm>
            <a:off x="5638800" y="1981200"/>
            <a:ext cx="3276600" cy="1371600"/>
          </a:xfrm>
          <a:prstGeom prst="wedgeRoundRectCallout">
            <a:avLst>
              <a:gd name="adj1" fmla="val -43750"/>
              <a:gd name="adj2" fmla="val 70000"/>
              <a:gd name="adj3" fmla="val 16667"/>
            </a:avLst>
          </a:prstGeom>
          <a:solidFill>
            <a:schemeClr val="folHlink"/>
          </a:solidFill>
          <a:ln w="9525">
            <a:solidFill>
              <a:schemeClr val="tx1"/>
            </a:solidFill>
            <a:miter lim="800000"/>
            <a:headEnd/>
            <a:tailEnd/>
          </a:ln>
          <a:effectLst/>
        </p:spPr>
        <p:txBody>
          <a:bodyPr/>
          <a:lstStyle/>
          <a:p>
            <a:r>
              <a:rPr lang="en-US" sz="2000" b="1">
                <a:solidFill>
                  <a:srgbClr val="0000FF"/>
                </a:solidFill>
              </a:rPr>
              <a:t>Hãy nói một vài điều lí thú ghi trong cuốn sổ tay của Thanh ?</a:t>
            </a:r>
          </a:p>
        </p:txBody>
      </p:sp>
      <p:sp>
        <p:nvSpPr>
          <p:cNvPr id="42010" name="AutoShape 26"/>
          <p:cNvSpPr>
            <a:spLocks noChangeArrowheads="1"/>
          </p:cNvSpPr>
          <p:nvPr/>
        </p:nvSpPr>
        <p:spPr bwMode="auto">
          <a:xfrm>
            <a:off x="5638800" y="3352800"/>
            <a:ext cx="3429000" cy="3505200"/>
          </a:xfrm>
          <a:prstGeom prst="horizontalScroll">
            <a:avLst>
              <a:gd name="adj" fmla="val 12500"/>
            </a:avLst>
          </a:prstGeom>
          <a:solidFill>
            <a:schemeClr val="accent1"/>
          </a:solidFill>
          <a:ln w="9525">
            <a:solidFill>
              <a:schemeClr val="tx1"/>
            </a:solidFill>
            <a:round/>
            <a:headEnd/>
            <a:tailEnd/>
          </a:ln>
          <a:effectLst/>
        </p:spPr>
        <p:txBody>
          <a:bodyPr wrap="none" anchor="ctr"/>
          <a:lstStyle/>
          <a:p>
            <a:r>
              <a:rPr lang="en-US" sz="2000" b="1">
                <a:solidFill>
                  <a:srgbClr val="FF0066"/>
                </a:solidFill>
              </a:rPr>
              <a:t>Trong cuốn sổ tay của</a:t>
            </a:r>
          </a:p>
          <a:p>
            <a:r>
              <a:rPr lang="en-US" sz="2000" b="1">
                <a:solidFill>
                  <a:srgbClr val="FF0066"/>
                </a:solidFill>
              </a:rPr>
              <a:t>Thanh có những chi </a:t>
            </a:r>
          </a:p>
          <a:p>
            <a:r>
              <a:rPr lang="en-US" sz="2000" b="1">
                <a:solidFill>
                  <a:srgbClr val="FF0066"/>
                </a:solidFill>
              </a:rPr>
              <a:t>tiết lí thú tên nước nhỏ </a:t>
            </a:r>
          </a:p>
          <a:p>
            <a:r>
              <a:rPr lang="en-US" sz="2000" b="1">
                <a:solidFill>
                  <a:srgbClr val="FF0066"/>
                </a:solidFill>
              </a:rPr>
              <a:t>nhất, nước lớn nhất, </a:t>
            </a:r>
          </a:p>
          <a:p>
            <a:r>
              <a:rPr lang="en-US" sz="2000" b="1">
                <a:solidFill>
                  <a:srgbClr val="FF0066"/>
                </a:solidFill>
              </a:rPr>
              <a:t>nước có số dân đông </a:t>
            </a:r>
          </a:p>
          <a:p>
            <a:r>
              <a:rPr lang="en-US" sz="2000" b="1">
                <a:solidFill>
                  <a:srgbClr val="FF0066"/>
                </a:solidFill>
              </a:rPr>
              <a:t>nhất, nước có số dân </a:t>
            </a:r>
          </a:p>
          <a:p>
            <a:r>
              <a:rPr lang="en-US" sz="2000" b="1">
                <a:solidFill>
                  <a:srgbClr val="FF0066"/>
                </a:solidFill>
              </a:rPr>
              <a:t>ít nhất.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008"/>
                                        </p:tgtEl>
                                        <p:attrNameLst>
                                          <p:attrName>style.visibility</p:attrName>
                                        </p:attrNameLst>
                                      </p:cBhvr>
                                      <p:to>
                                        <p:strVal val="visible"/>
                                      </p:to>
                                    </p:set>
                                    <p:animEffect transition="in" filter="box(in)">
                                      <p:cBhvr>
                                        <p:cTn id="7" dur="500"/>
                                        <p:tgtEl>
                                          <p:spTgt spid="4200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2009"/>
                                        </p:tgtEl>
                                        <p:attrNameLst>
                                          <p:attrName>style.visibility</p:attrName>
                                        </p:attrNameLst>
                                      </p:cBhvr>
                                      <p:to>
                                        <p:strVal val="visible"/>
                                      </p:to>
                                    </p:set>
                                    <p:animEffect transition="in" filter="box(in)">
                                      <p:cBhvr>
                                        <p:cTn id="12" dur="500"/>
                                        <p:tgtEl>
                                          <p:spTgt spid="4200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2010"/>
                                        </p:tgtEl>
                                        <p:attrNameLst>
                                          <p:attrName>style.visibility</p:attrName>
                                        </p:attrNameLst>
                                      </p:cBhvr>
                                      <p:to>
                                        <p:strVal val="visible"/>
                                      </p:to>
                                    </p:set>
                                    <p:animEffect transition="in" filter="box(in)">
                                      <p:cBhvr>
                                        <p:cTn id="17" dur="500"/>
                                        <p:tgtEl>
                                          <p:spTgt spid="42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8" grpId="0"/>
      <p:bldP spid="42009" grpId="0" animBg="1"/>
      <p:bldP spid="420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3657600" y="304800"/>
            <a:ext cx="5486400" cy="396875"/>
          </a:xfrm>
          <a:prstGeom prst="rect">
            <a:avLst/>
          </a:prstGeom>
          <a:noFill/>
          <a:ln w="9525">
            <a:noFill/>
            <a:miter lim="800000"/>
            <a:headEnd/>
            <a:tailEnd/>
          </a:ln>
          <a:effectLst/>
        </p:spPr>
        <p:txBody>
          <a:bodyPr>
            <a:spAutoFit/>
          </a:bodyPr>
          <a:lstStyle/>
          <a:p>
            <a:r>
              <a:rPr lang="en-US" sz="2000" b="1">
                <a:solidFill>
                  <a:srgbClr val="0000FF"/>
                </a:solidFill>
              </a:rPr>
              <a:t>Cuốn sổ tay</a:t>
            </a:r>
            <a:endParaRPr lang="vi-VN" sz="2000" b="1">
              <a:solidFill>
                <a:srgbClr val="0000FF"/>
              </a:solidFill>
            </a:endParaRPr>
          </a:p>
        </p:txBody>
      </p:sp>
      <p:sp>
        <p:nvSpPr>
          <p:cNvPr id="46085" name="Rectangle 5"/>
          <p:cNvSpPr>
            <a:spLocks noChangeArrowheads="1"/>
          </p:cNvSpPr>
          <p:nvPr/>
        </p:nvSpPr>
        <p:spPr bwMode="auto">
          <a:xfrm>
            <a:off x="2438400" y="0"/>
            <a:ext cx="5105400" cy="677108"/>
          </a:xfrm>
          <a:prstGeom prst="rect">
            <a:avLst/>
          </a:prstGeom>
          <a:noFill/>
          <a:ln w="9525">
            <a:noFill/>
            <a:miter lim="800000"/>
            <a:headEnd/>
            <a:tailEnd/>
          </a:ln>
          <a:effectLst/>
        </p:spPr>
        <p:txBody>
          <a:bodyPr>
            <a:spAutoFit/>
          </a:bodyPr>
          <a:lstStyle/>
          <a:p>
            <a:r>
              <a:rPr lang="en-US" sz="2000" b="1" dirty="0" smtClean="0"/>
              <a:t>                                    </a:t>
            </a:r>
            <a:r>
              <a:rPr lang="en-US" sz="2000" b="1" u="sng" dirty="0" err="1"/>
              <a:t>Tập</a:t>
            </a:r>
            <a:r>
              <a:rPr lang="en-US" sz="2000" b="1" u="sng" dirty="0"/>
              <a:t> </a:t>
            </a:r>
            <a:r>
              <a:rPr lang="en-US" sz="2000" b="1" u="sng" dirty="0" err="1"/>
              <a:t>đọc</a:t>
            </a:r>
            <a:r>
              <a:rPr lang="en-US" sz="2000" b="1" u="sng" dirty="0"/>
              <a:t>:</a:t>
            </a:r>
            <a:endParaRPr lang="vi-VN" sz="2000" b="1" u="sng" dirty="0"/>
          </a:p>
          <a:p>
            <a:r>
              <a:rPr lang="en-US" b="1" dirty="0"/>
              <a:t> </a:t>
            </a:r>
            <a:endParaRPr lang="vi-VN" b="1" dirty="0"/>
          </a:p>
        </p:txBody>
      </p:sp>
      <p:sp>
        <p:nvSpPr>
          <p:cNvPr id="46086" name="Text Box 6"/>
          <p:cNvSpPr txBox="1">
            <a:spLocks noChangeArrowheads="1"/>
          </p:cNvSpPr>
          <p:nvPr/>
        </p:nvSpPr>
        <p:spPr bwMode="auto">
          <a:xfrm>
            <a:off x="1981200" y="685800"/>
            <a:ext cx="2133600" cy="366713"/>
          </a:xfrm>
          <a:prstGeom prst="rect">
            <a:avLst/>
          </a:prstGeom>
          <a:noFill/>
          <a:ln w="9525">
            <a:noFill/>
            <a:miter lim="800000"/>
            <a:headEnd/>
            <a:tailEnd/>
          </a:ln>
          <a:effectLst/>
        </p:spPr>
        <p:txBody>
          <a:bodyPr>
            <a:spAutoFit/>
          </a:bodyPr>
          <a:lstStyle/>
          <a:p>
            <a:pPr eaLnBrk="0" hangingPunct="0">
              <a:spcBef>
                <a:spcPct val="50000"/>
              </a:spcBef>
            </a:pPr>
            <a:r>
              <a:rPr lang="en-US" b="1" u="sng">
                <a:solidFill>
                  <a:srgbClr val="000000"/>
                </a:solidFill>
              </a:rPr>
              <a:t>Luyện đọc:</a:t>
            </a:r>
          </a:p>
        </p:txBody>
      </p:sp>
      <p:sp>
        <p:nvSpPr>
          <p:cNvPr id="46087" name="Text Box 7"/>
          <p:cNvSpPr txBox="1">
            <a:spLocks noChangeArrowheads="1"/>
          </p:cNvSpPr>
          <p:nvPr/>
        </p:nvSpPr>
        <p:spPr bwMode="auto">
          <a:xfrm>
            <a:off x="5105400" y="685800"/>
            <a:ext cx="2514600" cy="366713"/>
          </a:xfrm>
          <a:prstGeom prst="rect">
            <a:avLst/>
          </a:prstGeom>
          <a:noFill/>
          <a:ln w="9525">
            <a:noFill/>
            <a:miter lim="800000"/>
            <a:headEnd/>
            <a:tailEnd/>
          </a:ln>
          <a:effectLst/>
        </p:spPr>
        <p:txBody>
          <a:bodyPr>
            <a:spAutoFit/>
          </a:bodyPr>
          <a:lstStyle/>
          <a:p>
            <a:pPr eaLnBrk="0" hangingPunct="0">
              <a:spcBef>
                <a:spcPct val="50000"/>
              </a:spcBef>
            </a:pPr>
            <a:r>
              <a:rPr lang="en-US" b="1" u="sng">
                <a:solidFill>
                  <a:srgbClr val="000000"/>
                </a:solidFill>
              </a:rPr>
              <a:t>Tìm hiểu bài:</a:t>
            </a:r>
          </a:p>
        </p:txBody>
      </p:sp>
      <p:sp>
        <p:nvSpPr>
          <p:cNvPr id="46088" name="Line 8"/>
          <p:cNvSpPr>
            <a:spLocks noChangeShapeType="1"/>
          </p:cNvSpPr>
          <p:nvPr/>
        </p:nvSpPr>
        <p:spPr bwMode="auto">
          <a:xfrm>
            <a:off x="4648200" y="762000"/>
            <a:ext cx="0" cy="1905000"/>
          </a:xfrm>
          <a:prstGeom prst="line">
            <a:avLst/>
          </a:prstGeom>
          <a:noFill/>
          <a:ln w="9525">
            <a:solidFill>
              <a:srgbClr val="000000"/>
            </a:solidFill>
            <a:round/>
            <a:headEnd/>
            <a:tailEnd/>
          </a:ln>
          <a:effectLst/>
        </p:spPr>
        <p:txBody>
          <a:bodyPr/>
          <a:lstStyle/>
          <a:p>
            <a:endParaRPr lang="en-US"/>
          </a:p>
        </p:txBody>
      </p:sp>
      <p:sp>
        <p:nvSpPr>
          <p:cNvPr id="46089" name="Line 9"/>
          <p:cNvSpPr>
            <a:spLocks noChangeShapeType="1"/>
          </p:cNvSpPr>
          <p:nvPr/>
        </p:nvSpPr>
        <p:spPr bwMode="auto">
          <a:xfrm>
            <a:off x="1600200" y="2667000"/>
            <a:ext cx="6781800" cy="0"/>
          </a:xfrm>
          <a:prstGeom prst="line">
            <a:avLst/>
          </a:prstGeom>
          <a:noFill/>
          <a:ln w="9525">
            <a:solidFill>
              <a:srgbClr val="000000"/>
            </a:solidFill>
            <a:round/>
            <a:headEnd/>
            <a:tailEnd/>
          </a:ln>
          <a:effectLst/>
        </p:spPr>
        <p:txBody>
          <a:bodyPr/>
          <a:lstStyle/>
          <a:p>
            <a:endParaRPr lang="en-US"/>
          </a:p>
        </p:txBody>
      </p:sp>
      <p:sp>
        <p:nvSpPr>
          <p:cNvPr id="46090" name="Text Box 10"/>
          <p:cNvSpPr txBox="1">
            <a:spLocks noChangeArrowheads="1"/>
          </p:cNvSpPr>
          <p:nvPr/>
        </p:nvSpPr>
        <p:spPr bwMode="auto">
          <a:xfrm>
            <a:off x="1676400" y="1066800"/>
            <a:ext cx="2819400" cy="915988"/>
          </a:xfrm>
          <a:prstGeom prst="rect">
            <a:avLst/>
          </a:prstGeom>
          <a:noFill/>
          <a:ln w="9525">
            <a:noFill/>
            <a:miter lim="800000"/>
            <a:headEnd/>
            <a:tailEnd/>
          </a:ln>
          <a:effectLst/>
        </p:spPr>
        <p:txBody>
          <a:bodyPr>
            <a:spAutoFit/>
          </a:bodyPr>
          <a:lstStyle/>
          <a:p>
            <a:pPr>
              <a:spcBef>
                <a:spcPct val="50000"/>
              </a:spcBef>
            </a:pPr>
            <a:r>
              <a:rPr lang="en-US" b="1"/>
              <a:t>Mô-na-cô, Va-ti-căng , quyển sổ, toan cầm lên, nhỏ nhất.</a:t>
            </a:r>
          </a:p>
        </p:txBody>
      </p:sp>
      <p:sp>
        <p:nvSpPr>
          <p:cNvPr id="46091" name="Text Box 11"/>
          <p:cNvSpPr txBox="1">
            <a:spLocks noChangeArrowheads="1"/>
          </p:cNvSpPr>
          <p:nvPr/>
        </p:nvSpPr>
        <p:spPr bwMode="auto">
          <a:xfrm>
            <a:off x="4876800" y="990600"/>
            <a:ext cx="3962400" cy="701675"/>
          </a:xfrm>
          <a:prstGeom prst="rect">
            <a:avLst/>
          </a:prstGeom>
          <a:noFill/>
          <a:ln w="9525">
            <a:noFill/>
            <a:miter lim="800000"/>
            <a:headEnd/>
            <a:tailEnd/>
          </a:ln>
          <a:effectLst/>
        </p:spPr>
        <p:txBody>
          <a:bodyPr>
            <a:spAutoFit/>
          </a:bodyPr>
          <a:lstStyle/>
          <a:p>
            <a:pPr>
              <a:spcBef>
                <a:spcPct val="50000"/>
              </a:spcBef>
            </a:pPr>
            <a:r>
              <a:rPr lang="en-US" sz="2000" b="1">
                <a:latin typeface="Times New Roman" pitchFamily="18" charset="0"/>
              </a:rPr>
              <a:t>Trọng tài, Mô-na-cô, diện tích, Va-ti-căng, quốc gia.</a:t>
            </a:r>
          </a:p>
        </p:txBody>
      </p:sp>
      <p:sp>
        <p:nvSpPr>
          <p:cNvPr id="46092" name="AutoShape 12"/>
          <p:cNvSpPr>
            <a:spLocks noChangeArrowheads="1"/>
          </p:cNvSpPr>
          <p:nvPr/>
        </p:nvSpPr>
        <p:spPr bwMode="auto">
          <a:xfrm>
            <a:off x="609600" y="2819400"/>
            <a:ext cx="3200400" cy="1143000"/>
          </a:xfrm>
          <a:prstGeom prst="wedgeRectCallout">
            <a:avLst>
              <a:gd name="adj1" fmla="val -43750"/>
              <a:gd name="adj2" fmla="val 101944"/>
            </a:avLst>
          </a:prstGeom>
          <a:solidFill>
            <a:schemeClr val="accent1"/>
          </a:solidFill>
          <a:ln w="9525">
            <a:solidFill>
              <a:schemeClr val="tx1"/>
            </a:solidFill>
            <a:miter lim="800000"/>
            <a:headEnd/>
            <a:tailEnd/>
          </a:ln>
          <a:effectLst/>
        </p:spPr>
        <p:txBody>
          <a:bodyPr/>
          <a:lstStyle/>
          <a:p>
            <a:r>
              <a:rPr lang="en-US" sz="2000" b="1">
                <a:solidFill>
                  <a:srgbClr val="CC0000"/>
                </a:solidFill>
              </a:rPr>
              <a:t>Vì sao Lân khuyên Tuấn không nên tự ý xem sổ tay của bạn ?</a:t>
            </a:r>
          </a:p>
        </p:txBody>
      </p:sp>
      <p:sp>
        <p:nvSpPr>
          <p:cNvPr id="46093" name="AutoShape 13"/>
          <p:cNvSpPr>
            <a:spLocks noChangeArrowheads="1"/>
          </p:cNvSpPr>
          <p:nvPr/>
        </p:nvSpPr>
        <p:spPr bwMode="auto">
          <a:xfrm>
            <a:off x="3733800" y="2590800"/>
            <a:ext cx="5410200" cy="3581400"/>
          </a:xfrm>
          <a:prstGeom prst="cloudCallout">
            <a:avLst>
              <a:gd name="adj1" fmla="val -44454"/>
              <a:gd name="adj2" fmla="val 66579"/>
            </a:avLst>
          </a:prstGeom>
          <a:solidFill>
            <a:srgbClr val="ECB2E1"/>
          </a:solidFill>
          <a:ln w="9525">
            <a:solidFill>
              <a:schemeClr val="tx1"/>
            </a:solidFill>
            <a:round/>
            <a:headEnd/>
            <a:tailEnd/>
          </a:ln>
          <a:effectLst/>
        </p:spPr>
        <p:txBody>
          <a:bodyPr/>
          <a:lstStyle/>
          <a:p>
            <a:r>
              <a:rPr lang="en-US" sz="1900" b="1">
                <a:solidFill>
                  <a:srgbClr val="0000FF"/>
                </a:solidFill>
              </a:rPr>
              <a:t>Sổ tay là tài sản riêng của  từng người, người khác không được tự ý sử dụng. Trong sổ tay, người ta có thể ghi những điều chỉ cho riêng mình , không muốn cho ai biết. Người ngoài tự tiện đọc là tò mò, thiếu lịch sự.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92"/>
                                        </p:tgtEl>
                                        <p:attrNameLst>
                                          <p:attrName>style.visibility</p:attrName>
                                        </p:attrNameLst>
                                      </p:cBhvr>
                                      <p:to>
                                        <p:strVal val="visible"/>
                                      </p:to>
                                    </p:set>
                                    <p:animEffect transition="in" filter="box(in)">
                                      <p:cBhvr>
                                        <p:cTn id="7" dur="500"/>
                                        <p:tgtEl>
                                          <p:spTgt spid="4609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93"/>
                                        </p:tgtEl>
                                        <p:attrNameLst>
                                          <p:attrName>style.visibility</p:attrName>
                                        </p:attrNameLst>
                                      </p:cBhvr>
                                      <p:to>
                                        <p:strVal val="visible"/>
                                      </p:to>
                                    </p:set>
                                    <p:animEffect transition="in" filter="box(in)">
                                      <p:cBhvr>
                                        <p:cTn id="12" dur="5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2" grpId="0" animBg="1"/>
      <p:bldP spid="460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3657600" y="304800"/>
            <a:ext cx="5486400" cy="396875"/>
          </a:xfrm>
          <a:prstGeom prst="rect">
            <a:avLst/>
          </a:prstGeom>
          <a:noFill/>
          <a:ln w="9525">
            <a:noFill/>
            <a:miter lim="800000"/>
            <a:headEnd/>
            <a:tailEnd/>
          </a:ln>
          <a:effectLst/>
        </p:spPr>
        <p:txBody>
          <a:bodyPr>
            <a:spAutoFit/>
          </a:bodyPr>
          <a:lstStyle/>
          <a:p>
            <a:r>
              <a:rPr lang="en-US" sz="2000" b="1">
                <a:solidFill>
                  <a:srgbClr val="0000FF"/>
                </a:solidFill>
              </a:rPr>
              <a:t>Cuốn sổ tay</a:t>
            </a:r>
            <a:endParaRPr lang="vi-VN" sz="2000" b="1">
              <a:solidFill>
                <a:srgbClr val="0000FF"/>
              </a:solidFill>
            </a:endParaRPr>
          </a:p>
        </p:txBody>
      </p:sp>
      <p:sp>
        <p:nvSpPr>
          <p:cNvPr id="48133" name="Rectangle 5"/>
          <p:cNvSpPr>
            <a:spLocks noChangeArrowheads="1"/>
          </p:cNvSpPr>
          <p:nvPr/>
        </p:nvSpPr>
        <p:spPr bwMode="auto">
          <a:xfrm>
            <a:off x="2438400" y="0"/>
            <a:ext cx="5105400" cy="677108"/>
          </a:xfrm>
          <a:prstGeom prst="rect">
            <a:avLst/>
          </a:prstGeom>
          <a:noFill/>
          <a:ln w="9525">
            <a:noFill/>
            <a:miter lim="800000"/>
            <a:headEnd/>
            <a:tailEnd/>
          </a:ln>
          <a:effectLst/>
        </p:spPr>
        <p:txBody>
          <a:bodyPr>
            <a:spAutoFit/>
          </a:bodyPr>
          <a:lstStyle/>
          <a:p>
            <a:r>
              <a:rPr lang="en-US" sz="2000" b="1" dirty="0" smtClean="0"/>
              <a:t>                                    </a:t>
            </a:r>
            <a:r>
              <a:rPr lang="en-US" sz="2000" b="1" u="sng" dirty="0" err="1"/>
              <a:t>Tập</a:t>
            </a:r>
            <a:r>
              <a:rPr lang="en-US" sz="2000" b="1" u="sng" dirty="0"/>
              <a:t> </a:t>
            </a:r>
            <a:r>
              <a:rPr lang="en-US" sz="2000" b="1" u="sng" dirty="0" err="1"/>
              <a:t>đọc</a:t>
            </a:r>
            <a:r>
              <a:rPr lang="en-US" sz="2000" b="1" u="sng" dirty="0"/>
              <a:t>:</a:t>
            </a:r>
            <a:endParaRPr lang="vi-VN" sz="2000" b="1" u="sng" dirty="0"/>
          </a:p>
          <a:p>
            <a:r>
              <a:rPr lang="en-US" b="1" dirty="0"/>
              <a:t> </a:t>
            </a:r>
            <a:endParaRPr lang="vi-VN" b="1" dirty="0"/>
          </a:p>
        </p:txBody>
      </p:sp>
      <p:pic>
        <p:nvPicPr>
          <p:cNvPr id="48134" name="Picture 6" descr="IMG_8519"/>
          <p:cNvPicPr>
            <a:picLocks noChangeAspect="1" noChangeArrowheads="1"/>
          </p:cNvPicPr>
          <p:nvPr/>
        </p:nvPicPr>
        <p:blipFill>
          <a:blip r:embed="rId2" cstate="print"/>
          <a:srcRect/>
          <a:stretch>
            <a:fillRect/>
          </a:stretch>
        </p:blipFill>
        <p:spPr bwMode="auto">
          <a:xfrm>
            <a:off x="0" y="762000"/>
            <a:ext cx="2438400" cy="1858963"/>
          </a:xfrm>
          <a:prstGeom prst="rect">
            <a:avLst/>
          </a:prstGeom>
          <a:noFill/>
        </p:spPr>
      </p:pic>
      <p:sp>
        <p:nvSpPr>
          <p:cNvPr id="48135" name="Text Box 7"/>
          <p:cNvSpPr txBox="1">
            <a:spLocks noChangeArrowheads="1"/>
          </p:cNvSpPr>
          <p:nvPr/>
        </p:nvSpPr>
        <p:spPr bwMode="auto">
          <a:xfrm>
            <a:off x="152400" y="762000"/>
            <a:ext cx="8915400" cy="6408738"/>
          </a:xfrm>
          <a:prstGeom prst="rect">
            <a:avLst/>
          </a:prstGeom>
          <a:noFill/>
          <a:ln w="9525">
            <a:noFill/>
            <a:miter lim="800000"/>
            <a:headEnd/>
            <a:tailEnd/>
          </a:ln>
          <a:effectLst/>
        </p:spPr>
        <p:txBody>
          <a:bodyPr>
            <a:spAutoFit/>
          </a:bodyPr>
          <a:lstStyle/>
          <a:p>
            <a:pPr algn="just"/>
            <a:r>
              <a:rPr lang="en-US"/>
              <a:t>                                        </a:t>
            </a:r>
            <a:r>
              <a:rPr lang="en-US" b="1"/>
              <a:t>Tuấn và Lân ra chơi muộn. Lúc đi ngang qua bàn Thanh,</a:t>
            </a:r>
          </a:p>
          <a:p>
            <a:pPr algn="just"/>
            <a:r>
              <a:rPr lang="en-US" b="1"/>
              <a:t>                                    chợt thấy quyển sổ để trên bàn, Tuấn tò mò toan cầm lên 		       xem, Lân vội can:</a:t>
            </a:r>
          </a:p>
          <a:p>
            <a:r>
              <a:rPr lang="en-US" b="1"/>
              <a:t>                                         </a:t>
            </a:r>
            <a:r>
              <a:rPr lang="en-US" b="1">
                <a:solidFill>
                  <a:srgbClr val="FF0066"/>
                </a:solidFill>
              </a:rPr>
              <a:t>- Đừng ! Sao lại xem sổ tay của bạn?</a:t>
            </a:r>
          </a:p>
          <a:p>
            <a:r>
              <a:rPr lang="en-US" b="1"/>
              <a:t>                                         Vừa lúc ấy, Thanh bước vào. Nghe Lân nói, Thanh bảo:</a:t>
            </a:r>
          </a:p>
          <a:p>
            <a:r>
              <a:rPr lang="en-US" b="1"/>
              <a:t>                                         </a:t>
            </a:r>
            <a:r>
              <a:rPr lang="en-US" b="1">
                <a:solidFill>
                  <a:srgbClr val="0000FF"/>
                </a:solidFill>
              </a:rPr>
              <a:t>- Để mang ra sân cùng xem! Các bạn đang đố nhau về 	                      các nước, nhờ tớ làm trọng tài.</a:t>
            </a:r>
          </a:p>
          <a:p>
            <a:pPr algn="just"/>
            <a:r>
              <a:rPr lang="en-US" b="1"/>
              <a:t>     Cả ba cùng chạy ào ra sân. Quyển sổ được mở ra. Những dòng chữ nắn nót ghi nội dung họp, các việc cần làm, những chuyện lí thú…</a:t>
            </a:r>
          </a:p>
          <a:p>
            <a:pPr algn="just"/>
            <a:r>
              <a:rPr lang="en-US" b="1"/>
              <a:t>    Thanh lên tiếng;</a:t>
            </a:r>
          </a:p>
          <a:p>
            <a:pPr algn="just"/>
            <a:r>
              <a:rPr lang="en-US" b="1"/>
              <a:t>     </a:t>
            </a:r>
            <a:r>
              <a:rPr lang="en-US" b="1">
                <a:solidFill>
                  <a:srgbClr val="0000FF"/>
                </a:solidFill>
              </a:rPr>
              <a:t>- Đây rồi ! Mô-na-cô đúng là nước vào loại nhỏ nhất, diện tích chỉ gần bằng nửa Hồ Tây ở Thủ đô Hà Nội. Nhưng Va-ti-căng còn nhỏ hơn: Quốc gia đặc biệt này rộng chưa bằng một phần năm Mô-na-cô. Nước lớn nhất là Nga, rộng hơn nước ta trên 50 lần.</a:t>
            </a:r>
          </a:p>
          <a:p>
            <a:pPr algn="just"/>
            <a:r>
              <a:rPr lang="en-US" b="1"/>
              <a:t>    Bốn, năm bạn cùng reo lên. Riêng Tùng chưa chịu thua:</a:t>
            </a:r>
          </a:p>
          <a:p>
            <a:pPr algn="just"/>
            <a:r>
              <a:rPr lang="en-US" b="1"/>
              <a:t>    </a:t>
            </a:r>
            <a:r>
              <a:rPr lang="en-US" b="1">
                <a:solidFill>
                  <a:srgbClr val="FF0000"/>
                </a:solidFill>
              </a:rPr>
              <a:t>- Thế nước nào ít dân nhất ?</a:t>
            </a:r>
          </a:p>
          <a:p>
            <a:pPr algn="just"/>
            <a:r>
              <a:rPr lang="en-US" b="1"/>
              <a:t>   Tất cả nhìn nhau, rồi nhìn Tùng. Anh chàng vẻ rất tự tin:</a:t>
            </a:r>
          </a:p>
          <a:p>
            <a:pPr algn="just"/>
            <a:r>
              <a:rPr lang="en-US" b="1"/>
              <a:t>    </a:t>
            </a:r>
            <a:r>
              <a:rPr lang="en-US" b="1">
                <a:solidFill>
                  <a:srgbClr val="FF0000"/>
                </a:solidFill>
              </a:rPr>
              <a:t>- Cũng là Va-ti-căng.</a:t>
            </a:r>
          </a:p>
          <a:p>
            <a:pPr algn="just"/>
            <a:r>
              <a:rPr lang="en-US" b="1"/>
              <a:t>    </a:t>
            </a:r>
            <a:r>
              <a:rPr lang="en-US" b="1">
                <a:solidFill>
                  <a:srgbClr val="0000FF"/>
                </a:solidFill>
              </a:rPr>
              <a:t>- Đúng đấy!</a:t>
            </a:r>
            <a:r>
              <a:rPr lang="en-US" b="1"/>
              <a:t> - Thanh giải thích </a:t>
            </a:r>
            <a:r>
              <a:rPr lang="en-US" b="1">
                <a:solidFill>
                  <a:srgbClr val="0000FF"/>
                </a:solidFill>
              </a:rPr>
              <a:t>- Va-ti-căng chỉ có khoảng 700 người. Còn nước đông dân nhất là Trung Quốc : hơn 1 tỉ 200 triệu…</a:t>
            </a:r>
          </a:p>
          <a:p>
            <a:r>
              <a:rPr lang="en-US" b="1"/>
              <a:t>                                                                                         Nguyễn Hoàng</a:t>
            </a:r>
            <a:endParaRPr lang="vi-VN" b="1"/>
          </a:p>
          <a:p>
            <a:r>
              <a:rPr lang="vi-VN"/>
              <a:t>  </a:t>
            </a:r>
            <a:endParaRPr lang="en-US"/>
          </a:p>
          <a:p>
            <a:r>
              <a:rPr lang="vi-VN"/>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36997"/>
  <p:tag name="VIOLETTITLE" val="Tuần 32: Cuốn sổ tay."/>
  <p:tag name="VIOLETLESSON" val="90"/>
  <p:tag name="VIOLETCATID" val="8048911"/>
  <p:tag name="VIOLETSUBJECT" val="Tập đọc 3"/>
  <p:tag name="VIOLETAUTHORID" val="3688008"/>
  <p:tag name="VIOLETAUTHORNAME" val="Lê Xuân Nguyên"/>
  <p:tag name="VIOLETAUTHORAVATAR" val="3688008.jpg"/>
  <p:tag name="VIOLETAUTHORADDRESS" val="Trường Tiểu học Xuân Lộc 1 - Phú Yên"/>
  <p:tag name="VIOLETAUTHORHOMEPAGE" val="http://violet.vn/honghacoi289"/>
  <p:tag name="VIOLETDATE" val="2011-04-26 20:33:53"/>
  <p:tag name="VIOLETHIT" val="391"/>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60&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64&quot;/&gt;&lt;/object&gt;&lt;object type=&quot;3&quot; unique_id=&quot;10008&quot;&gt;&lt;property id=&quot;20148&quot; value=&quot;5&quot;/&gt;&lt;property id=&quot;20300&quot; value=&quot;Slide 5&quot;/&gt;&lt;property id=&quot;20307&quot; value=&quot;292&quot;/&gt;&lt;/object&gt;&lt;object type=&quot;3&quot; unique_id=&quot;10009&quot;&gt;&lt;property id=&quot;20148&quot; value=&quot;5&quot;/&gt;&lt;property id=&quot;20300&quot; value=&quot;Slide 6&quot;/&gt;&lt;property id=&quot;20307&quot; value=&quot;276&quot;/&gt;&lt;/object&gt;&lt;object type=&quot;3&quot; unique_id=&quot;10010&quot;&gt;&lt;property id=&quot;20148&quot; value=&quot;5&quot;/&gt;&lt;property id=&quot;20300&quot; value=&quot;Slide 7&quot;/&gt;&lt;property id=&quot;20307&quot; value=&quot;293&quot;/&gt;&lt;/object&gt;&lt;object type=&quot;3&quot; unique_id=&quot;10011&quot;&gt;&lt;property id=&quot;20148&quot; value=&quot;5&quot;/&gt;&lt;property id=&quot;20300&quot; value=&quot;Slide 8&quot;/&gt;&lt;property id=&quot;20307&quot; value=&quot;297&quot;/&gt;&lt;/object&gt;&lt;object type=&quot;3&quot; unique_id=&quot;10012&quot;&gt;&lt;property id=&quot;20148&quot; value=&quot;5&quot;/&gt;&lt;property id=&quot;20300&quot; value=&quot;Slide 9&quot;/&gt;&lt;property id=&quot;20307&quot; value=&quot;299&quot;/&gt;&lt;/object&gt;&lt;object type=&quot;3&quot; unique_id=&quot;10013&quot;&gt;&lt;property id=&quot;20148&quot; value=&quot;5&quot;/&gt;&lt;property id=&quot;20300&quot; value=&quot;Slide 10&quot;/&gt;&lt;property id=&quot;20307&quot; value=&quot;298&quot;/&gt;&lt;/object&gt;&lt;object type=&quot;3&quot; unique_id=&quot;10014&quot;&gt;&lt;property id=&quot;20148&quot; value=&quot;5&quot;/&gt;&lt;property id=&quot;20300&quot; value=&quot;Slide 11&quot;/&gt;&lt;property id=&quot;20307&quot; value=&quot;290&quot;/&gt;&lt;/object&gt;&lt;object type=&quot;3&quot; unique_id=&quot;10015&quot;&gt;&lt;property id=&quot;20148&quot; value=&quot;5&quot;/&gt;&lt;property id=&quot;20300&quot; value=&quot;Slide 12&quot;/&gt;&lt;property id=&quot;20307&quot; value=&quot;291&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533</TotalTime>
  <Words>1199</Words>
  <Application>Microsoft Office PowerPoint</Application>
  <PresentationFormat>On-screen Show (4:3)</PresentationFormat>
  <Paragraphs>144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AutoBVT</cp:lastModifiedBy>
  <cp:revision>37</cp:revision>
  <dcterms:created xsi:type="dcterms:W3CDTF">2011-04-10T12:10:32Z</dcterms:created>
  <dcterms:modified xsi:type="dcterms:W3CDTF">2016-04-20T07:51:40Z</dcterms:modified>
</cp:coreProperties>
</file>